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Nunito"/>
      <p:regular r:id="rId33"/>
      <p:bold r:id="rId34"/>
      <p:italic r:id="rId35"/>
      <p:boldItalic r:id="rId36"/>
    </p:embeddedFont>
    <p:embeddedFont>
      <p:font typeface="Maven Pro"/>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A70853C-D422-4452-B760-73AA9AA31F12}">
  <a:tblStyle styleId="{3A70853C-D422-4452-B760-73AA9AA31F1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Nunito-italic.fntdata"/><Relationship Id="rId12" Type="http://schemas.openxmlformats.org/officeDocument/2006/relationships/slide" Target="slides/slide7.xml"/><Relationship Id="rId34" Type="http://schemas.openxmlformats.org/officeDocument/2006/relationships/font" Target="fonts/Nunito-bold.fntdata"/><Relationship Id="rId15" Type="http://schemas.openxmlformats.org/officeDocument/2006/relationships/slide" Target="slides/slide10.xml"/><Relationship Id="rId37" Type="http://schemas.openxmlformats.org/officeDocument/2006/relationships/font" Target="fonts/MavenPro-regular.fntdata"/><Relationship Id="rId14" Type="http://schemas.openxmlformats.org/officeDocument/2006/relationships/slide" Target="slides/slide9.xml"/><Relationship Id="rId36" Type="http://schemas.openxmlformats.org/officeDocument/2006/relationships/font" Target="fonts/Nunito-boldItalic.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MavenPr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11.png>
</file>

<file path=ppt/media/image12.gif>
</file>

<file path=ppt/media/image13.png>
</file>

<file path=ppt/media/image14.png>
</file>

<file path=ppt/media/image15.gif>
</file>

<file path=ppt/media/image16.gif>
</file>

<file path=ppt/media/image17.gif>
</file>

<file path=ppt/media/image18.gif>
</file>

<file path=ppt/media/image19.gif>
</file>

<file path=ppt/media/image2.png>
</file>

<file path=ppt/media/image20.gif>
</file>

<file path=ppt/media/image21.gif>
</file>

<file path=ppt/media/image22.gif>
</file>

<file path=ppt/media/image23.gif>
</file>

<file path=ppt/media/image24.gif>
</file>

<file path=ppt/media/image25.gif>
</file>

<file path=ppt/media/image26.gif>
</file>

<file path=ppt/media/image27.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Shape 3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1" name="Shape 3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Successful registration - Christopher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Shape 3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6" name="Shape 3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Prices -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Shape 3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1" name="Shape 38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Adding new api key in settings -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Shape 3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6" name="Shape 3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Showing settings persist -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Shape 3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3" name="Shape 3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Suggested trades -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Shape 3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0" name="Shape 40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Suggested trades static</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Shape 4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7" name="Shape 4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Showing trade modals - Vikram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Shape 4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4" name="Shape 4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Trade modal static - Vikram</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Shape 4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1" name="Shape 42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Trade simulation - Vikram</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Shape 4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8" name="Shape 4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Post trade simulation static - Vikram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Vikram</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3" name="Shape 433"/>
        <p:cNvGrpSpPr/>
        <p:nvPr/>
      </p:nvGrpSpPr>
      <p:grpSpPr>
        <a:xfrm>
          <a:off x="0" y="0"/>
          <a:ext cx="0" cy="0"/>
          <a:chOff x="0" y="0"/>
          <a:chExt cx="0" cy="0"/>
        </a:xfrm>
      </p:grpSpPr>
      <p:sp>
        <p:nvSpPr>
          <p:cNvPr id="434" name="Shape 4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5" name="Shape 43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api/price -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Shape 4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2" name="Shape 4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api/price/pair -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Shape 4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9" name="Shape 4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api/price/pair/exchange -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4" name="Shape 454"/>
        <p:cNvGrpSpPr/>
        <p:nvPr/>
      </p:nvGrpSpPr>
      <p:grpSpPr>
        <a:xfrm>
          <a:off x="0" y="0"/>
          <a:ext cx="0" cy="0"/>
          <a:chOff x="0" y="0"/>
          <a:chExt cx="0" cy="0"/>
        </a:xfrm>
      </p:grpSpPr>
      <p:sp>
        <p:nvSpPr>
          <p:cNvPr id="455" name="Shape 4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6" name="Shape 4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api/suggestions -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1" name="Shape 461"/>
        <p:cNvGrpSpPr/>
        <p:nvPr/>
      </p:nvGrpSpPr>
      <p:grpSpPr>
        <a:xfrm>
          <a:off x="0" y="0"/>
          <a:ext cx="0" cy="0"/>
          <a:chOff x="0" y="0"/>
          <a:chExt cx="0" cy="0"/>
        </a:xfrm>
      </p:grpSpPr>
      <p:sp>
        <p:nvSpPr>
          <p:cNvPr id="462" name="Shape 4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3" name="Shape 4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Shape 4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9" name="Shape 4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3" name="Shape 473"/>
        <p:cNvGrpSpPr/>
        <p:nvPr/>
      </p:nvGrpSpPr>
      <p:grpSpPr>
        <a:xfrm>
          <a:off x="0" y="0"/>
          <a:ext cx="0" cy="0"/>
          <a:chOff x="0" y="0"/>
          <a:chExt cx="0" cy="0"/>
        </a:xfrm>
      </p:grpSpPr>
      <p:sp>
        <p:nvSpPr>
          <p:cNvPr id="474" name="Shape 4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5" name="Shape 4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Shape 4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1" name="Shape 48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Shape 2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0" name="Shape 2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Vikram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Shape 2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6" name="Shape 2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Christopher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Shape 3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2" name="Shape 3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Christopher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Shape 3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8" name="Shape 3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Shape 3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4" name="Shape 3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a:p>
            <a:pPr indent="0" lvl="0" marL="0">
              <a:spcBef>
                <a:spcPts val="0"/>
              </a:spcBef>
              <a:spcAft>
                <a:spcPts val="0"/>
              </a:spcAft>
              <a:buNone/>
            </a:pPr>
            <a:r>
              <a:rPr lang="en"/>
              <a:t>Docker - vm-like containers which run all necessary software for the server-side in it’s own lightweight OS which eliminates issues caused by cross-platform development/deployment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Shape 3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6" name="Shape 3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spcBef>
                <a:spcPts val="0"/>
              </a:spcBef>
              <a:spcAft>
                <a:spcPts val="0"/>
              </a:spcAft>
              <a:buSzPts val="1100"/>
              <a:buChar char="-"/>
            </a:pPr>
            <a:r>
              <a:rPr lang="en"/>
              <a:t>Client interacts with front-end to make an account, input exchange info, see data, etc</a:t>
            </a:r>
            <a:endParaRPr/>
          </a:p>
          <a:p>
            <a:pPr indent="-298450" lvl="0" marL="457200" rtl="0">
              <a:spcBef>
                <a:spcPts val="0"/>
              </a:spcBef>
              <a:spcAft>
                <a:spcPts val="0"/>
              </a:spcAft>
              <a:buSzPts val="1100"/>
              <a:buChar char="-"/>
            </a:pPr>
            <a:r>
              <a:rPr lang="en"/>
              <a:t>Dockerized (vm-like container) Back-end communicates with exchange APIs to check prices and calculate profitable trades (maybe also execute trades)</a:t>
            </a:r>
            <a:endParaRPr/>
          </a:p>
          <a:p>
            <a:pPr indent="-298450" lvl="0" marL="457200" rtl="0">
              <a:spcBef>
                <a:spcPts val="0"/>
              </a:spcBef>
              <a:spcAft>
                <a:spcPts val="0"/>
              </a:spcAft>
              <a:buSzPts val="1100"/>
              <a:buChar char="-"/>
            </a:pPr>
            <a:r>
              <a:rPr lang="en"/>
              <a:t>Express.js/node.js API/server communicates with mongoDB to store user data upon registration, trade, etc</a:t>
            </a:r>
            <a:endParaRPr/>
          </a:p>
          <a:p>
            <a:pPr indent="-298450" lvl="0" marL="457200" rtl="0">
              <a:spcBef>
                <a:spcPts val="0"/>
              </a:spcBef>
              <a:spcAft>
                <a:spcPts val="0"/>
              </a:spcAft>
              <a:buSzPts val="1100"/>
              <a:buChar char="-"/>
            </a:pPr>
            <a:r>
              <a:rPr lang="en"/>
              <a:t>Back-end (express server) communicates its data to client upon request</a:t>
            </a:r>
            <a:endParaRPr/>
          </a:p>
          <a:p>
            <a:pPr indent="-298450" lvl="0" marL="457200">
              <a:spcBef>
                <a:spcPts val="0"/>
              </a:spcBef>
              <a:spcAft>
                <a:spcPts val="0"/>
              </a:spcAft>
              <a:buSzPts val="1100"/>
              <a:buChar char="-"/>
            </a:pPr>
            <a:r>
              <a:rPr lang="en"/>
              <a:t>React.js client side application renders components as necessary and let’s client interact with the application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Shape 3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6" name="Shape 3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Login Validation - Christopher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Shape 10"/>
          <p:cNvGrpSpPr/>
          <p:nvPr/>
        </p:nvGrpSpPr>
        <p:grpSpPr>
          <a:xfrm>
            <a:off x="7343003" y="3409675"/>
            <a:ext cx="1691422" cy="1732548"/>
            <a:chOff x="7343003" y="3409675"/>
            <a:chExt cx="1691422" cy="1732548"/>
          </a:xfrm>
        </p:grpSpPr>
        <p:grpSp>
          <p:nvGrpSpPr>
            <p:cNvPr id="11" name="Shape 11"/>
            <p:cNvGrpSpPr/>
            <p:nvPr/>
          </p:nvGrpSpPr>
          <p:grpSpPr>
            <a:xfrm>
              <a:off x="7343003" y="4453711"/>
              <a:ext cx="316800" cy="688513"/>
              <a:chOff x="7343003" y="4453711"/>
              <a:chExt cx="316800" cy="688513"/>
            </a:xfrm>
          </p:grpSpPr>
          <p:sp>
            <p:nvSpPr>
              <p:cNvPr id="12" name="Shape 1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4" name="Shape 14"/>
            <p:cNvGrpSpPr/>
            <p:nvPr/>
          </p:nvGrpSpPr>
          <p:grpSpPr>
            <a:xfrm>
              <a:off x="7801210" y="4105700"/>
              <a:ext cx="316800" cy="1036523"/>
              <a:chOff x="7801210" y="4105700"/>
              <a:chExt cx="316800" cy="1036523"/>
            </a:xfrm>
          </p:grpSpPr>
          <p:sp>
            <p:nvSpPr>
              <p:cNvPr id="15" name="Shape 15"/>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 name="Shape 16"/>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 name="Shape 17"/>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8" name="Shape 18"/>
            <p:cNvGrpSpPr/>
            <p:nvPr/>
          </p:nvGrpSpPr>
          <p:grpSpPr>
            <a:xfrm>
              <a:off x="8259418" y="3757688"/>
              <a:ext cx="316800" cy="1384535"/>
              <a:chOff x="8259418" y="3757688"/>
              <a:chExt cx="316800" cy="1384535"/>
            </a:xfrm>
          </p:grpSpPr>
          <p:sp>
            <p:nvSpPr>
              <p:cNvPr id="19" name="Shape 19"/>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 name="Shape 23"/>
            <p:cNvGrpSpPr/>
            <p:nvPr/>
          </p:nvGrpSpPr>
          <p:grpSpPr>
            <a:xfrm>
              <a:off x="8717625" y="3409675"/>
              <a:ext cx="316800" cy="1732548"/>
              <a:chOff x="8717625" y="3409675"/>
              <a:chExt cx="316800" cy="1732548"/>
            </a:xfrm>
          </p:grpSpPr>
          <p:sp>
            <p:nvSpPr>
              <p:cNvPr id="24" name="Shape 24"/>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grpSp>
        <p:nvGrpSpPr>
          <p:cNvPr id="29" name="Shape 29"/>
          <p:cNvGrpSpPr/>
          <p:nvPr/>
        </p:nvGrpSpPr>
        <p:grpSpPr>
          <a:xfrm>
            <a:off x="5043503" y="0"/>
            <a:ext cx="3814072" cy="3839102"/>
            <a:chOff x="5043503" y="0"/>
            <a:chExt cx="3814072" cy="3839102"/>
          </a:xfrm>
        </p:grpSpPr>
        <p:sp>
          <p:nvSpPr>
            <p:cNvPr id="30" name="Shape 30"/>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2" name="Shape 32"/>
            <p:cNvGrpSpPr/>
            <p:nvPr/>
          </p:nvGrpSpPr>
          <p:grpSpPr>
            <a:xfrm>
              <a:off x="7647812" y="2704283"/>
              <a:ext cx="635219" cy="635219"/>
              <a:chOff x="6725724" y="2701260"/>
              <a:chExt cx="1208101" cy="1208100"/>
            </a:xfrm>
          </p:grpSpPr>
          <p:sp>
            <p:nvSpPr>
              <p:cNvPr id="33" name="Shape 33"/>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6" name="Shape 36"/>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7" name="Shape 37"/>
            <p:cNvGrpSpPr/>
            <p:nvPr/>
          </p:nvGrpSpPr>
          <p:grpSpPr>
            <a:xfrm>
              <a:off x="7952720" y="179238"/>
              <a:ext cx="873165" cy="873003"/>
              <a:chOff x="7754428" y="208725"/>
              <a:chExt cx="541800" cy="541800"/>
            </a:xfrm>
          </p:grpSpPr>
          <p:sp>
            <p:nvSpPr>
              <p:cNvPr id="38" name="Shape 38"/>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Shape 39"/>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0" name="Shape 40"/>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 name="Shape 41"/>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 name="Shape 4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 name="Shape 43"/>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 name="Shape 45"/>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6" name="Shape 46"/>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Shape 47"/>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Shape 4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Shape 142"/>
          <p:cNvGrpSpPr/>
          <p:nvPr/>
        </p:nvGrpSpPr>
        <p:grpSpPr>
          <a:xfrm>
            <a:off x="52" y="4099200"/>
            <a:ext cx="9144036" cy="1044300"/>
            <a:chOff x="52" y="4099200"/>
            <a:chExt cx="9144036" cy="1044300"/>
          </a:xfrm>
        </p:grpSpPr>
        <p:grpSp>
          <p:nvGrpSpPr>
            <p:cNvPr id="143" name="Shape 143"/>
            <p:cNvGrpSpPr/>
            <p:nvPr/>
          </p:nvGrpSpPr>
          <p:grpSpPr>
            <a:xfrm>
              <a:off x="52" y="4309200"/>
              <a:ext cx="231622" cy="834300"/>
              <a:chOff x="2688737" y="4301380"/>
              <a:chExt cx="231900" cy="834300"/>
            </a:xfrm>
          </p:grpSpPr>
          <p:sp>
            <p:nvSpPr>
              <p:cNvPr id="144" name="Shape 144"/>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Shape 145"/>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6" name="Shape 146"/>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48" name="Shape 148"/>
            <p:cNvGrpSpPr/>
            <p:nvPr/>
          </p:nvGrpSpPr>
          <p:grpSpPr>
            <a:xfrm>
              <a:off x="371406" y="4099200"/>
              <a:ext cx="231622" cy="1044300"/>
              <a:chOff x="2688737" y="4091380"/>
              <a:chExt cx="231900" cy="1044300"/>
            </a:xfrm>
          </p:grpSpPr>
          <p:sp>
            <p:nvSpPr>
              <p:cNvPr id="149" name="Shape 149"/>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Shape 152"/>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54" name="Shape 154"/>
            <p:cNvGrpSpPr/>
            <p:nvPr/>
          </p:nvGrpSpPr>
          <p:grpSpPr>
            <a:xfrm>
              <a:off x="742761" y="4309200"/>
              <a:ext cx="231622" cy="834300"/>
              <a:chOff x="2688737" y="4301380"/>
              <a:chExt cx="231900" cy="834300"/>
            </a:xfrm>
          </p:grpSpPr>
          <p:sp>
            <p:nvSpPr>
              <p:cNvPr id="155" name="Shape 155"/>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59" name="Shape 159"/>
            <p:cNvGrpSpPr/>
            <p:nvPr/>
          </p:nvGrpSpPr>
          <p:grpSpPr>
            <a:xfrm>
              <a:off x="1114115" y="4518900"/>
              <a:ext cx="231622" cy="624600"/>
              <a:chOff x="2688737" y="4511080"/>
              <a:chExt cx="231900" cy="624600"/>
            </a:xfrm>
          </p:grpSpPr>
          <p:sp>
            <p:nvSpPr>
              <p:cNvPr id="160" name="Shape 160"/>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1" name="Shape 16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2" name="Shape 162"/>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63" name="Shape 163"/>
            <p:cNvGrpSpPr/>
            <p:nvPr/>
          </p:nvGrpSpPr>
          <p:grpSpPr>
            <a:xfrm>
              <a:off x="1856753" y="4099200"/>
              <a:ext cx="231600" cy="1044300"/>
              <a:chOff x="1856753" y="4099200"/>
              <a:chExt cx="231600" cy="1044300"/>
            </a:xfrm>
          </p:grpSpPr>
          <p:sp>
            <p:nvSpPr>
              <p:cNvPr id="164" name="Shape 164"/>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5" name="Shape 165"/>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6" name="Shape 166"/>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7" name="Shape 167"/>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8" name="Shape 168"/>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69" name="Shape 169"/>
            <p:cNvGrpSpPr/>
            <p:nvPr/>
          </p:nvGrpSpPr>
          <p:grpSpPr>
            <a:xfrm>
              <a:off x="2228107" y="4309200"/>
              <a:ext cx="231600" cy="834300"/>
              <a:chOff x="2228107" y="4309200"/>
              <a:chExt cx="231600" cy="834300"/>
            </a:xfrm>
          </p:grpSpPr>
          <p:sp>
            <p:nvSpPr>
              <p:cNvPr id="170" name="Shape 170"/>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1" name="Shape 17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2" name="Shape 172"/>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3" name="Shape 173"/>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74" name="Shape 174"/>
            <p:cNvGrpSpPr/>
            <p:nvPr/>
          </p:nvGrpSpPr>
          <p:grpSpPr>
            <a:xfrm>
              <a:off x="2599462" y="4518900"/>
              <a:ext cx="231600" cy="624600"/>
              <a:chOff x="2599462" y="4518900"/>
              <a:chExt cx="231600" cy="624600"/>
            </a:xfrm>
          </p:grpSpPr>
          <p:sp>
            <p:nvSpPr>
              <p:cNvPr id="175" name="Shape 175"/>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7" name="Shape 177"/>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78" name="Shape 178"/>
            <p:cNvGrpSpPr/>
            <p:nvPr/>
          </p:nvGrpSpPr>
          <p:grpSpPr>
            <a:xfrm>
              <a:off x="3342171" y="4099200"/>
              <a:ext cx="231600" cy="1044300"/>
              <a:chOff x="3342171" y="4099200"/>
              <a:chExt cx="231600" cy="1044300"/>
            </a:xfrm>
          </p:grpSpPr>
          <p:sp>
            <p:nvSpPr>
              <p:cNvPr id="179" name="Shape 179"/>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0" name="Shape 180"/>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1" name="Shape 18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2" name="Shape 182"/>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3" name="Shape 183"/>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84" name="Shape 184"/>
            <p:cNvGrpSpPr/>
            <p:nvPr/>
          </p:nvGrpSpPr>
          <p:grpSpPr>
            <a:xfrm>
              <a:off x="3713525" y="4309200"/>
              <a:ext cx="231600" cy="834300"/>
              <a:chOff x="3713525" y="4309200"/>
              <a:chExt cx="231600" cy="834300"/>
            </a:xfrm>
          </p:grpSpPr>
          <p:sp>
            <p:nvSpPr>
              <p:cNvPr id="185" name="Shape 185"/>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Shape 186"/>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Shape 188"/>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89" name="Shape 189"/>
            <p:cNvGrpSpPr/>
            <p:nvPr/>
          </p:nvGrpSpPr>
          <p:grpSpPr>
            <a:xfrm>
              <a:off x="1485398" y="4309200"/>
              <a:ext cx="231600" cy="834300"/>
              <a:chOff x="1485398" y="4309200"/>
              <a:chExt cx="231600" cy="834300"/>
            </a:xfrm>
          </p:grpSpPr>
          <p:sp>
            <p:nvSpPr>
              <p:cNvPr id="190" name="Shape 190"/>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1" name="Shape 19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94" name="Shape 194"/>
            <p:cNvGrpSpPr/>
            <p:nvPr/>
          </p:nvGrpSpPr>
          <p:grpSpPr>
            <a:xfrm>
              <a:off x="4084879" y="4518900"/>
              <a:ext cx="231600" cy="624600"/>
              <a:chOff x="4084879" y="4518900"/>
              <a:chExt cx="231600" cy="624600"/>
            </a:xfrm>
          </p:grpSpPr>
          <p:sp>
            <p:nvSpPr>
              <p:cNvPr id="195" name="Shape 195"/>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98" name="Shape 198"/>
            <p:cNvGrpSpPr/>
            <p:nvPr/>
          </p:nvGrpSpPr>
          <p:grpSpPr>
            <a:xfrm>
              <a:off x="2970816" y="4309200"/>
              <a:ext cx="231600" cy="834300"/>
              <a:chOff x="2970816" y="4309200"/>
              <a:chExt cx="231600" cy="834300"/>
            </a:xfrm>
          </p:grpSpPr>
          <p:sp>
            <p:nvSpPr>
              <p:cNvPr id="199" name="Shape 199"/>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03" name="Shape 203"/>
            <p:cNvGrpSpPr/>
            <p:nvPr/>
          </p:nvGrpSpPr>
          <p:grpSpPr>
            <a:xfrm>
              <a:off x="4456234" y="4309200"/>
              <a:ext cx="231600" cy="834300"/>
              <a:chOff x="4456234" y="4309200"/>
              <a:chExt cx="231600" cy="834300"/>
            </a:xfrm>
          </p:grpSpPr>
          <p:sp>
            <p:nvSpPr>
              <p:cNvPr id="204" name="Shape 204"/>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5" name="Shape 205"/>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6" name="Shape 206"/>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08" name="Shape 208"/>
            <p:cNvGrpSpPr/>
            <p:nvPr/>
          </p:nvGrpSpPr>
          <p:grpSpPr>
            <a:xfrm>
              <a:off x="4827588" y="4099200"/>
              <a:ext cx="231600" cy="1044300"/>
              <a:chOff x="4827588" y="4099200"/>
              <a:chExt cx="231600" cy="1044300"/>
            </a:xfrm>
          </p:grpSpPr>
          <p:sp>
            <p:nvSpPr>
              <p:cNvPr id="209" name="Shape 209"/>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0" name="Shape 210"/>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1" name="Shape 2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2" name="Shape 212"/>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3" name="Shape 213"/>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14" name="Shape 214"/>
            <p:cNvGrpSpPr/>
            <p:nvPr/>
          </p:nvGrpSpPr>
          <p:grpSpPr>
            <a:xfrm>
              <a:off x="5198943" y="4309200"/>
              <a:ext cx="231600" cy="834300"/>
              <a:chOff x="5198943" y="4309200"/>
              <a:chExt cx="231600" cy="834300"/>
            </a:xfrm>
          </p:grpSpPr>
          <p:sp>
            <p:nvSpPr>
              <p:cNvPr id="215" name="Shape 215"/>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6" name="Shape 216"/>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7" name="Shape 217"/>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8" name="Shape 218"/>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19" name="Shape 219"/>
            <p:cNvGrpSpPr/>
            <p:nvPr/>
          </p:nvGrpSpPr>
          <p:grpSpPr>
            <a:xfrm>
              <a:off x="5570297" y="4518900"/>
              <a:ext cx="231600" cy="624600"/>
              <a:chOff x="5570297" y="4518900"/>
              <a:chExt cx="231600" cy="624600"/>
            </a:xfrm>
          </p:grpSpPr>
          <p:sp>
            <p:nvSpPr>
              <p:cNvPr id="220" name="Shape 220"/>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1" name="Shape 22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2" name="Shape 222"/>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23" name="Shape 223"/>
            <p:cNvGrpSpPr/>
            <p:nvPr/>
          </p:nvGrpSpPr>
          <p:grpSpPr>
            <a:xfrm>
              <a:off x="5941652" y="4309200"/>
              <a:ext cx="231600" cy="834300"/>
              <a:chOff x="5941652" y="4309200"/>
              <a:chExt cx="231600" cy="834300"/>
            </a:xfrm>
          </p:grpSpPr>
          <p:sp>
            <p:nvSpPr>
              <p:cNvPr id="224" name="Shape 224"/>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5" name="Shape 225"/>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6" name="Shape 226"/>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7" name="Shape 227"/>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28" name="Shape 228"/>
            <p:cNvGrpSpPr/>
            <p:nvPr/>
          </p:nvGrpSpPr>
          <p:grpSpPr>
            <a:xfrm>
              <a:off x="6313006" y="4099200"/>
              <a:ext cx="231600" cy="1044300"/>
              <a:chOff x="6313006" y="4099200"/>
              <a:chExt cx="231600" cy="1044300"/>
            </a:xfrm>
          </p:grpSpPr>
          <p:sp>
            <p:nvSpPr>
              <p:cNvPr id="229" name="Shape 229"/>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0" name="Shape 230"/>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1" name="Shape 23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2" name="Shape 232"/>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3" name="Shape 233"/>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4" name="Shape 234"/>
            <p:cNvGrpSpPr/>
            <p:nvPr/>
          </p:nvGrpSpPr>
          <p:grpSpPr>
            <a:xfrm>
              <a:off x="6684361" y="4309200"/>
              <a:ext cx="231600" cy="834300"/>
              <a:chOff x="6684361" y="4309200"/>
              <a:chExt cx="231600" cy="834300"/>
            </a:xfrm>
          </p:grpSpPr>
          <p:sp>
            <p:nvSpPr>
              <p:cNvPr id="235" name="Shape 235"/>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6" name="Shape 236"/>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7" name="Shape 237"/>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8" name="Shape 238"/>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39" name="Shape 239"/>
            <p:cNvGrpSpPr/>
            <p:nvPr/>
          </p:nvGrpSpPr>
          <p:grpSpPr>
            <a:xfrm>
              <a:off x="7055715" y="4518900"/>
              <a:ext cx="231600" cy="624600"/>
              <a:chOff x="7055715" y="4518900"/>
              <a:chExt cx="231600" cy="624600"/>
            </a:xfrm>
          </p:grpSpPr>
          <p:sp>
            <p:nvSpPr>
              <p:cNvPr id="240" name="Shape 240"/>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1" name="Shape 24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2" name="Shape 242"/>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43" name="Shape 243"/>
            <p:cNvGrpSpPr/>
            <p:nvPr/>
          </p:nvGrpSpPr>
          <p:grpSpPr>
            <a:xfrm>
              <a:off x="7798424" y="4099200"/>
              <a:ext cx="231600" cy="1044300"/>
              <a:chOff x="7798424" y="4099200"/>
              <a:chExt cx="231600" cy="1044300"/>
            </a:xfrm>
          </p:grpSpPr>
          <p:sp>
            <p:nvSpPr>
              <p:cNvPr id="244" name="Shape 244"/>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5" name="Shape 245"/>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6" name="Shape 246"/>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7" name="Shape 247"/>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8" name="Shape 248"/>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49" name="Shape 249"/>
            <p:cNvGrpSpPr/>
            <p:nvPr/>
          </p:nvGrpSpPr>
          <p:grpSpPr>
            <a:xfrm>
              <a:off x="8169779" y="4309200"/>
              <a:ext cx="231600" cy="834300"/>
              <a:chOff x="8169779" y="4309200"/>
              <a:chExt cx="231600" cy="834300"/>
            </a:xfrm>
          </p:grpSpPr>
          <p:sp>
            <p:nvSpPr>
              <p:cNvPr id="250" name="Shape 250"/>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1" name="Shape 25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2" name="Shape 252"/>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3" name="Shape 253"/>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54" name="Shape 254"/>
            <p:cNvGrpSpPr/>
            <p:nvPr/>
          </p:nvGrpSpPr>
          <p:grpSpPr>
            <a:xfrm>
              <a:off x="7427070" y="4309200"/>
              <a:ext cx="231600" cy="834300"/>
              <a:chOff x="7427070" y="4309200"/>
              <a:chExt cx="231600" cy="834300"/>
            </a:xfrm>
          </p:grpSpPr>
          <p:sp>
            <p:nvSpPr>
              <p:cNvPr id="255" name="Shape 255"/>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6" name="Shape 256"/>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7" name="Shape 257"/>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8" name="Shape 258"/>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59" name="Shape 259"/>
            <p:cNvGrpSpPr/>
            <p:nvPr/>
          </p:nvGrpSpPr>
          <p:grpSpPr>
            <a:xfrm>
              <a:off x="8541133" y="4518900"/>
              <a:ext cx="231600" cy="624600"/>
              <a:chOff x="8541133" y="4518900"/>
              <a:chExt cx="231600" cy="624600"/>
            </a:xfrm>
          </p:grpSpPr>
          <p:sp>
            <p:nvSpPr>
              <p:cNvPr id="260" name="Shape 260"/>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1" name="Shape 26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2" name="Shape 262"/>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63" name="Shape 263"/>
            <p:cNvGrpSpPr/>
            <p:nvPr/>
          </p:nvGrpSpPr>
          <p:grpSpPr>
            <a:xfrm>
              <a:off x="8912488" y="4309200"/>
              <a:ext cx="231600" cy="834300"/>
              <a:chOff x="8912488" y="4309200"/>
              <a:chExt cx="231600" cy="834300"/>
            </a:xfrm>
          </p:grpSpPr>
          <p:sp>
            <p:nvSpPr>
              <p:cNvPr id="264" name="Shape 264"/>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5" name="Shape 265"/>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6" name="Shape 266"/>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7" name="Shape 267"/>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sp>
        <p:nvSpPr>
          <p:cNvPr id="268" name="Shape 268"/>
          <p:cNvSpPr txBox="1"/>
          <p:nvPr>
            <p:ph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p:txBody>
      </p:sp>
      <p:sp>
        <p:nvSpPr>
          <p:cNvPr id="269" name="Shape 269"/>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Shape 27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Shape 27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Shape 50"/>
          <p:cNvGrpSpPr/>
          <p:nvPr/>
        </p:nvGrpSpPr>
        <p:grpSpPr>
          <a:xfrm>
            <a:off x="146769" y="3406"/>
            <a:ext cx="1233215" cy="1384535"/>
            <a:chOff x="146769" y="3406"/>
            <a:chExt cx="1233215" cy="1384535"/>
          </a:xfrm>
        </p:grpSpPr>
        <p:grpSp>
          <p:nvGrpSpPr>
            <p:cNvPr id="51" name="Shape 51"/>
            <p:cNvGrpSpPr/>
            <p:nvPr/>
          </p:nvGrpSpPr>
          <p:grpSpPr>
            <a:xfrm>
              <a:off x="1063183" y="3406"/>
              <a:ext cx="316800" cy="688513"/>
              <a:chOff x="1063183" y="3406"/>
              <a:chExt cx="316800" cy="688513"/>
            </a:xfrm>
          </p:grpSpPr>
          <p:sp>
            <p:nvSpPr>
              <p:cNvPr id="52" name="Shape 52"/>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54" name="Shape 54"/>
            <p:cNvGrpSpPr/>
            <p:nvPr/>
          </p:nvGrpSpPr>
          <p:grpSpPr>
            <a:xfrm>
              <a:off x="604976" y="3406"/>
              <a:ext cx="316800" cy="1036524"/>
              <a:chOff x="604976" y="3406"/>
              <a:chExt cx="316800" cy="1036524"/>
            </a:xfrm>
          </p:grpSpPr>
          <p:sp>
            <p:nvSpPr>
              <p:cNvPr id="55" name="Shape 55"/>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 name="Shape 56"/>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Shape 57"/>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58" name="Shape 58"/>
            <p:cNvGrpSpPr/>
            <p:nvPr/>
          </p:nvGrpSpPr>
          <p:grpSpPr>
            <a:xfrm>
              <a:off x="146769" y="3406"/>
              <a:ext cx="316800" cy="1384535"/>
              <a:chOff x="146769" y="3406"/>
              <a:chExt cx="316800" cy="1384535"/>
            </a:xfrm>
          </p:grpSpPr>
          <p:sp>
            <p:nvSpPr>
              <p:cNvPr id="59" name="Shape 59"/>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0" name="Shape 60"/>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Shape 62"/>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grpSp>
        <p:nvGrpSpPr>
          <p:cNvPr id="63" name="Shape 63"/>
          <p:cNvGrpSpPr/>
          <p:nvPr/>
        </p:nvGrpSpPr>
        <p:grpSpPr>
          <a:xfrm>
            <a:off x="6775084" y="2904008"/>
            <a:ext cx="2186148" cy="2239500"/>
            <a:chOff x="6775084" y="2904008"/>
            <a:chExt cx="2186148" cy="2239500"/>
          </a:xfrm>
        </p:grpSpPr>
        <p:grpSp>
          <p:nvGrpSpPr>
            <p:cNvPr id="64" name="Shape 64"/>
            <p:cNvGrpSpPr/>
            <p:nvPr/>
          </p:nvGrpSpPr>
          <p:grpSpPr>
            <a:xfrm>
              <a:off x="6775084" y="4253708"/>
              <a:ext cx="409500" cy="889800"/>
              <a:chOff x="6775084" y="4253708"/>
              <a:chExt cx="409500" cy="889800"/>
            </a:xfrm>
          </p:grpSpPr>
          <p:sp>
            <p:nvSpPr>
              <p:cNvPr id="65" name="Shape 65"/>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 name="Shape 66"/>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67" name="Shape 67"/>
            <p:cNvGrpSpPr/>
            <p:nvPr/>
          </p:nvGrpSpPr>
          <p:grpSpPr>
            <a:xfrm>
              <a:off x="7367299" y="3804008"/>
              <a:ext cx="409500" cy="1339500"/>
              <a:chOff x="7367299" y="3804008"/>
              <a:chExt cx="409500" cy="1339500"/>
            </a:xfrm>
          </p:grpSpPr>
          <p:sp>
            <p:nvSpPr>
              <p:cNvPr id="68" name="Shape 68"/>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9" name="Shape 69"/>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0" name="Shape 70"/>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1" name="Shape 71"/>
            <p:cNvGrpSpPr/>
            <p:nvPr/>
          </p:nvGrpSpPr>
          <p:grpSpPr>
            <a:xfrm>
              <a:off x="7959516" y="3354008"/>
              <a:ext cx="409500" cy="1789500"/>
              <a:chOff x="7959516" y="3354008"/>
              <a:chExt cx="409500" cy="1789500"/>
            </a:xfrm>
          </p:grpSpPr>
          <p:sp>
            <p:nvSpPr>
              <p:cNvPr id="72" name="Shape 72"/>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76" name="Shape 76"/>
            <p:cNvGrpSpPr/>
            <p:nvPr/>
          </p:nvGrpSpPr>
          <p:grpSpPr>
            <a:xfrm>
              <a:off x="8551731" y="2904008"/>
              <a:ext cx="409500" cy="2239500"/>
              <a:chOff x="8551731" y="2904008"/>
              <a:chExt cx="409500" cy="2239500"/>
            </a:xfrm>
          </p:grpSpPr>
          <p:sp>
            <p:nvSpPr>
              <p:cNvPr id="77" name="Shape 77"/>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8" name="Shape 78"/>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0" name="Shape 80"/>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sp>
        <p:nvSpPr>
          <p:cNvPr id="82" name="Shape 82"/>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Shape 8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Shape 85"/>
          <p:cNvGrpSpPr/>
          <p:nvPr/>
        </p:nvGrpSpPr>
        <p:grpSpPr>
          <a:xfrm>
            <a:off x="625966" y="299376"/>
            <a:ext cx="999312" cy="999312"/>
            <a:chOff x="348199" y="179450"/>
            <a:chExt cx="1116300" cy="1116300"/>
          </a:xfrm>
        </p:grpSpPr>
        <p:sp>
          <p:nvSpPr>
            <p:cNvPr id="86" name="Shape 8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8" name="Shape 88"/>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Shape 89"/>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Shape 9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Shape 92"/>
          <p:cNvGrpSpPr/>
          <p:nvPr/>
        </p:nvGrpSpPr>
        <p:grpSpPr>
          <a:xfrm>
            <a:off x="625966" y="299376"/>
            <a:ext cx="999312" cy="999312"/>
            <a:chOff x="348199" y="179450"/>
            <a:chExt cx="1116300" cy="1116300"/>
          </a:xfrm>
        </p:grpSpPr>
        <p:sp>
          <p:nvSpPr>
            <p:cNvPr id="93" name="Shape 93"/>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5" name="Shape 9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Shape 96"/>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Shape 97"/>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Shape 9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Shape 100"/>
          <p:cNvGrpSpPr/>
          <p:nvPr/>
        </p:nvGrpSpPr>
        <p:grpSpPr>
          <a:xfrm>
            <a:off x="625966" y="299376"/>
            <a:ext cx="999312" cy="999312"/>
            <a:chOff x="348199" y="179450"/>
            <a:chExt cx="1116300" cy="1116300"/>
          </a:xfrm>
        </p:grpSpPr>
        <p:sp>
          <p:nvSpPr>
            <p:cNvPr id="101" name="Shape 101"/>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3" name="Shape 103"/>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Shape 10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Shape 106"/>
          <p:cNvGrpSpPr/>
          <p:nvPr/>
        </p:nvGrpSpPr>
        <p:grpSpPr>
          <a:xfrm>
            <a:off x="625966" y="299376"/>
            <a:ext cx="999312" cy="999312"/>
            <a:chOff x="348199" y="179450"/>
            <a:chExt cx="1116300" cy="1116300"/>
          </a:xfrm>
        </p:grpSpPr>
        <p:sp>
          <p:nvSpPr>
            <p:cNvPr id="107" name="Shape 10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Shape 10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9" name="Shape 109"/>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Shape 110"/>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Shape 1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Shape 113"/>
          <p:cNvGrpSpPr/>
          <p:nvPr/>
        </p:nvGrpSpPr>
        <p:grpSpPr>
          <a:xfrm>
            <a:off x="6866714" y="1306"/>
            <a:ext cx="2267451" cy="2601690"/>
            <a:chOff x="6790514" y="1306"/>
            <a:chExt cx="2267451" cy="2601690"/>
          </a:xfrm>
        </p:grpSpPr>
        <p:grpSp>
          <p:nvGrpSpPr>
            <p:cNvPr id="114" name="Shape 114"/>
            <p:cNvGrpSpPr/>
            <p:nvPr/>
          </p:nvGrpSpPr>
          <p:grpSpPr>
            <a:xfrm>
              <a:off x="7067465" y="1306"/>
              <a:ext cx="1990500" cy="1990200"/>
              <a:chOff x="7067465" y="1306"/>
              <a:chExt cx="1990500" cy="1990200"/>
            </a:xfrm>
          </p:grpSpPr>
          <p:sp>
            <p:nvSpPr>
              <p:cNvPr id="115" name="Shape 115"/>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18" name="Shape 118"/>
            <p:cNvGrpSpPr/>
            <p:nvPr/>
          </p:nvGrpSpPr>
          <p:grpSpPr>
            <a:xfrm>
              <a:off x="8207126" y="1807996"/>
              <a:ext cx="795000" cy="795000"/>
              <a:chOff x="8207126" y="1807996"/>
              <a:chExt cx="795000" cy="795000"/>
            </a:xfrm>
          </p:grpSpPr>
          <p:sp>
            <p:nvSpPr>
              <p:cNvPr id="119" name="Shape 119"/>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Shape 120"/>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122" name="Shape 122"/>
            <p:cNvGrpSpPr/>
            <p:nvPr/>
          </p:nvGrpSpPr>
          <p:grpSpPr>
            <a:xfrm>
              <a:off x="6790514" y="118857"/>
              <a:ext cx="548700" cy="548700"/>
              <a:chOff x="6790514" y="118857"/>
              <a:chExt cx="548700" cy="548700"/>
            </a:xfrm>
          </p:grpSpPr>
          <p:sp>
            <p:nvSpPr>
              <p:cNvPr id="123" name="Shape 123"/>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Shape 124"/>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sp>
        <p:nvSpPr>
          <p:cNvPr id="125" name="Shape 125"/>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Shape 12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Shape 128"/>
          <p:cNvGrpSpPr/>
          <p:nvPr/>
        </p:nvGrpSpPr>
        <p:grpSpPr>
          <a:xfrm>
            <a:off x="625966" y="299376"/>
            <a:ext cx="999312" cy="999312"/>
            <a:chOff x="348199" y="179450"/>
            <a:chExt cx="1116300" cy="1116300"/>
          </a:xfrm>
        </p:grpSpPr>
        <p:sp>
          <p:nvSpPr>
            <p:cNvPr id="129" name="Shape 12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0" name="Shape 13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1" name="Shape 131"/>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Shape 132"/>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Shape 133"/>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Shape 13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Shape 136"/>
          <p:cNvGrpSpPr/>
          <p:nvPr/>
        </p:nvGrpSpPr>
        <p:grpSpPr>
          <a:xfrm>
            <a:off x="713373" y="3847119"/>
            <a:ext cx="825392" cy="825392"/>
            <a:chOff x="348199" y="179450"/>
            <a:chExt cx="1116300" cy="1116300"/>
          </a:xfrm>
        </p:grpSpPr>
        <p:sp>
          <p:nvSpPr>
            <p:cNvPr id="137" name="Shape 13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8" name="Shape 13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9" name="Shape 139"/>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40" name="Shape 14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Shape 8"/>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0.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23.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19.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16.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25.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image" Target="../media/image17.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2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12.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image" Target="../media/image20.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21.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15.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 Id="rId3" Type="http://schemas.openxmlformats.org/officeDocument/2006/relationships/image" Target="../media/image24.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 Id="rId3" Type="http://schemas.openxmlformats.org/officeDocument/2006/relationships/image" Target="../media/image18.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 Id="rId3" Type="http://schemas.openxmlformats.org/officeDocument/2006/relationships/image" Target="../media/image22.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1.png"/><Relationship Id="rId7"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1.png"/><Relationship Id="rId11" Type="http://schemas.openxmlformats.org/officeDocument/2006/relationships/image" Target="../media/image3.png"/><Relationship Id="rId10" Type="http://schemas.openxmlformats.org/officeDocument/2006/relationships/image" Target="../media/image5.png"/><Relationship Id="rId12" Type="http://schemas.openxmlformats.org/officeDocument/2006/relationships/image" Target="../media/image7.png"/><Relationship Id="rId9" Type="http://schemas.openxmlformats.org/officeDocument/2006/relationships/image" Target="../media/image8.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6.png"/><Relationship Id="rId8"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27.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Shape 277"/>
          <p:cNvSpPr txBox="1"/>
          <p:nvPr>
            <p:ph type="ctrTitle"/>
          </p:nvPr>
        </p:nvSpPr>
        <p:spPr>
          <a:xfrm>
            <a:off x="824000" y="877638"/>
            <a:ext cx="4255500" cy="18729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6000"/>
              <a:t>EasyTrage</a:t>
            </a:r>
            <a:endParaRPr sz="6000"/>
          </a:p>
        </p:txBody>
      </p:sp>
      <p:sp>
        <p:nvSpPr>
          <p:cNvPr id="278" name="Shape 278"/>
          <p:cNvSpPr txBox="1"/>
          <p:nvPr>
            <p:ph idx="1" type="subTitle"/>
          </p:nvPr>
        </p:nvSpPr>
        <p:spPr>
          <a:xfrm>
            <a:off x="824000" y="2750550"/>
            <a:ext cx="4255500" cy="695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2400"/>
              <a:t>Team Trage:</a:t>
            </a:r>
            <a:endParaRPr b="1" sz="2400"/>
          </a:p>
          <a:p>
            <a:pPr indent="0" lvl="0" marL="0">
              <a:spcBef>
                <a:spcPts val="0"/>
              </a:spcBef>
              <a:spcAft>
                <a:spcPts val="0"/>
              </a:spcAft>
              <a:buNone/>
            </a:pPr>
            <a:r>
              <a:rPr lang="en"/>
              <a:t>Mike Hamilton (initial Scrum Master), </a:t>
            </a:r>
            <a:endParaRPr/>
          </a:p>
          <a:p>
            <a:pPr indent="0" lvl="0" marL="0">
              <a:spcBef>
                <a:spcPts val="0"/>
              </a:spcBef>
              <a:spcAft>
                <a:spcPts val="0"/>
              </a:spcAft>
              <a:buNone/>
            </a:pPr>
            <a:r>
              <a:rPr lang="en"/>
              <a:t>Kevin Lee, </a:t>
            </a:r>
            <a:endParaRPr/>
          </a:p>
          <a:p>
            <a:pPr indent="0" lvl="0" marL="0">
              <a:spcBef>
                <a:spcPts val="0"/>
              </a:spcBef>
              <a:spcAft>
                <a:spcPts val="0"/>
              </a:spcAft>
              <a:buNone/>
            </a:pPr>
            <a:r>
              <a:rPr lang="en"/>
              <a:t>Abdul Mohamed </a:t>
            </a:r>
            <a:endParaRPr/>
          </a:p>
          <a:p>
            <a:pPr indent="0" lvl="0" marL="0">
              <a:spcBef>
                <a:spcPts val="0"/>
              </a:spcBef>
              <a:spcAft>
                <a:spcPts val="0"/>
              </a:spcAft>
              <a:buNone/>
            </a:pPr>
            <a:r>
              <a:rPr lang="en"/>
              <a:t>Vikram Melkote (Product Owner)</a:t>
            </a:r>
            <a:endParaRPr/>
          </a:p>
          <a:p>
            <a:pPr indent="0" lvl="0" marL="0">
              <a:spcBef>
                <a:spcPts val="0"/>
              </a:spcBef>
              <a:spcAft>
                <a:spcPts val="0"/>
              </a:spcAft>
              <a:buNone/>
            </a:pPr>
            <a:r>
              <a:rPr lang="en"/>
              <a:t>Christopher Kong</a:t>
            </a:r>
            <a:endParaRPr/>
          </a:p>
        </p:txBody>
      </p:sp>
      <p:pic>
        <p:nvPicPr>
          <p:cNvPr id="279" name="Shape 279"/>
          <p:cNvPicPr preferRelativeResize="0"/>
          <p:nvPr/>
        </p:nvPicPr>
        <p:blipFill>
          <a:blip r:embed="rId3">
            <a:alphaModFix/>
          </a:blip>
          <a:stretch>
            <a:fillRect/>
          </a:stretch>
        </p:blipFill>
        <p:spPr>
          <a:xfrm>
            <a:off x="5921150" y="877650"/>
            <a:ext cx="1538175" cy="1538175"/>
          </a:xfrm>
          <a:prstGeom prst="rect">
            <a:avLst/>
          </a:prstGeom>
          <a:noFill/>
          <a:ln>
            <a:noFill/>
          </a:ln>
        </p:spPr>
      </p:pic>
      <p:sp>
        <p:nvSpPr>
          <p:cNvPr id="280" name="Shape 280"/>
          <p:cNvSpPr txBox="1"/>
          <p:nvPr/>
        </p:nvSpPr>
        <p:spPr>
          <a:xfrm>
            <a:off x="824000" y="4538000"/>
            <a:ext cx="1916400" cy="292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a:solidFill>
                  <a:srgbClr val="FFFFFF"/>
                </a:solidFill>
                <a:latin typeface="Maven Pro"/>
                <a:ea typeface="Maven Pro"/>
                <a:cs typeface="Maven Pro"/>
                <a:sym typeface="Maven Pro"/>
              </a:rPr>
              <a:t>3/11/2018</a:t>
            </a:r>
            <a:endParaRPr b="1">
              <a:solidFill>
                <a:srgbClr val="FFFFFF"/>
              </a:solidFill>
              <a:latin typeface="Maven Pro"/>
              <a:ea typeface="Maven Pro"/>
              <a:cs typeface="Maven Pro"/>
              <a:sym typeface="Maven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pic>
        <p:nvPicPr>
          <p:cNvPr id="373" name="Shape 373"/>
          <p:cNvPicPr preferRelativeResize="0"/>
          <p:nvPr/>
        </p:nvPicPr>
        <p:blipFill rotWithShape="1">
          <a:blip r:embed="rId3">
            <a:alphaModFix/>
          </a:blip>
          <a:srcRect b="0" l="0" r="0" t="13674"/>
          <a:stretch/>
        </p:blipFill>
        <p:spPr>
          <a:xfrm>
            <a:off x="0" y="353450"/>
            <a:ext cx="9143998" cy="443658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pic>
        <p:nvPicPr>
          <p:cNvPr id="378" name="Shape 378"/>
          <p:cNvPicPr preferRelativeResize="0"/>
          <p:nvPr/>
        </p:nvPicPr>
        <p:blipFill>
          <a:blip r:embed="rId3">
            <a:alphaModFix/>
          </a:blip>
          <a:stretch>
            <a:fillRect/>
          </a:stretch>
        </p:blipFill>
        <p:spPr>
          <a:xfrm>
            <a:off x="0" y="0"/>
            <a:ext cx="9144000" cy="513251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pic>
        <p:nvPicPr>
          <p:cNvPr id="383" name="Shape 383"/>
          <p:cNvPicPr preferRelativeResize="0"/>
          <p:nvPr/>
        </p:nvPicPr>
        <p:blipFill>
          <a:blip r:embed="rId3">
            <a:alphaModFix/>
          </a:blip>
          <a:stretch>
            <a:fillRect/>
          </a:stretch>
        </p:blipFill>
        <p:spPr>
          <a:xfrm>
            <a:off x="0" y="0"/>
            <a:ext cx="9144000" cy="513251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Shape 388"/>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9" name="Shape 389"/>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390" name="Shape 390"/>
          <p:cNvPicPr preferRelativeResize="0"/>
          <p:nvPr/>
        </p:nvPicPr>
        <p:blipFill>
          <a:blip r:embed="rId3">
            <a:alphaModFix/>
          </a:blip>
          <a:stretch>
            <a:fillRect/>
          </a:stretch>
        </p:blipFill>
        <p:spPr>
          <a:xfrm>
            <a:off x="0" y="5495"/>
            <a:ext cx="9144000" cy="513251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Shape 395"/>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6" name="Shape 396"/>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397" name="Shape 397"/>
          <p:cNvPicPr preferRelativeResize="0"/>
          <p:nvPr/>
        </p:nvPicPr>
        <p:blipFill>
          <a:blip r:embed="rId3">
            <a:alphaModFix/>
          </a:blip>
          <a:stretch>
            <a:fillRect/>
          </a:stretch>
        </p:blipFill>
        <p:spPr>
          <a:xfrm>
            <a:off x="75" y="5495"/>
            <a:ext cx="9144000" cy="513251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Shape 402"/>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3" name="Shape 403"/>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404" name="Shape 404"/>
          <p:cNvPicPr preferRelativeResize="0"/>
          <p:nvPr/>
        </p:nvPicPr>
        <p:blipFill>
          <a:blip r:embed="rId3">
            <a:alphaModFix/>
          </a:blip>
          <a:stretch>
            <a:fillRect/>
          </a:stretch>
        </p:blipFill>
        <p:spPr>
          <a:xfrm>
            <a:off x="0" y="5500"/>
            <a:ext cx="9153797" cy="51379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Shape 409"/>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0" name="Shape 410"/>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411" name="Shape 411"/>
          <p:cNvPicPr preferRelativeResize="0"/>
          <p:nvPr/>
        </p:nvPicPr>
        <p:blipFill>
          <a:blip r:embed="rId3">
            <a:alphaModFix/>
          </a:blip>
          <a:stretch>
            <a:fillRect/>
          </a:stretch>
        </p:blipFill>
        <p:spPr>
          <a:xfrm>
            <a:off x="0" y="5495"/>
            <a:ext cx="9144000" cy="513251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Shape 416"/>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7" name="Shape 417"/>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418" name="Shape 418"/>
          <p:cNvPicPr preferRelativeResize="0"/>
          <p:nvPr/>
        </p:nvPicPr>
        <p:blipFill>
          <a:blip r:embed="rId3">
            <a:alphaModFix/>
          </a:blip>
          <a:stretch>
            <a:fillRect/>
          </a:stretch>
        </p:blipFill>
        <p:spPr>
          <a:xfrm>
            <a:off x="75" y="5495"/>
            <a:ext cx="9144000" cy="513251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 name="Shape 422"/>
        <p:cNvGrpSpPr/>
        <p:nvPr/>
      </p:nvGrpSpPr>
      <p:grpSpPr>
        <a:xfrm>
          <a:off x="0" y="0"/>
          <a:ext cx="0" cy="0"/>
          <a:chOff x="0" y="0"/>
          <a:chExt cx="0" cy="0"/>
        </a:xfrm>
      </p:grpSpPr>
      <p:sp>
        <p:nvSpPr>
          <p:cNvPr id="423" name="Shape 423"/>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24" name="Shape 424"/>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425" name="Shape 425"/>
          <p:cNvPicPr preferRelativeResize="0"/>
          <p:nvPr/>
        </p:nvPicPr>
        <p:blipFill>
          <a:blip r:embed="rId3">
            <a:alphaModFix/>
          </a:blip>
          <a:stretch>
            <a:fillRect/>
          </a:stretch>
        </p:blipFill>
        <p:spPr>
          <a:xfrm>
            <a:off x="0" y="5495"/>
            <a:ext cx="9144000" cy="513251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5"/>
                                        </p:tgtEl>
                                        <p:attrNameLst>
                                          <p:attrName>style.visibility</p:attrName>
                                        </p:attrNameLst>
                                      </p:cBhvr>
                                      <p:to>
                                        <p:strVal val="visible"/>
                                      </p:to>
                                    </p:set>
                                    <p:animEffect filter="fade" transition="in">
                                      <p:cBhvr>
                                        <p:cTn dur="1000"/>
                                        <p:tgtEl>
                                          <p:spTgt spid="4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9" name="Shape 429"/>
        <p:cNvGrpSpPr/>
        <p:nvPr/>
      </p:nvGrpSpPr>
      <p:grpSpPr>
        <a:xfrm>
          <a:off x="0" y="0"/>
          <a:ext cx="0" cy="0"/>
          <a:chOff x="0" y="0"/>
          <a:chExt cx="0" cy="0"/>
        </a:xfrm>
      </p:grpSpPr>
      <p:sp>
        <p:nvSpPr>
          <p:cNvPr id="430" name="Shape 430"/>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1" name="Shape 43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432" name="Shape 432"/>
          <p:cNvPicPr preferRelativeResize="0"/>
          <p:nvPr/>
        </p:nvPicPr>
        <p:blipFill>
          <a:blip r:embed="rId3">
            <a:alphaModFix/>
          </a:blip>
          <a:stretch>
            <a:fillRect/>
          </a:stretch>
        </p:blipFill>
        <p:spPr>
          <a:xfrm>
            <a:off x="0" y="5495"/>
            <a:ext cx="9144000" cy="513251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3"/>
        </a:solidFill>
      </p:bgPr>
    </p:bg>
    <p:spTree>
      <p:nvGrpSpPr>
        <p:cNvPr id="284" name="Shape 284"/>
        <p:cNvGrpSpPr/>
        <p:nvPr/>
      </p:nvGrpSpPr>
      <p:grpSpPr>
        <a:xfrm>
          <a:off x="0" y="0"/>
          <a:ext cx="0" cy="0"/>
          <a:chOff x="0" y="0"/>
          <a:chExt cx="0" cy="0"/>
        </a:xfrm>
      </p:grpSpPr>
      <p:sp>
        <p:nvSpPr>
          <p:cNvPr id="285" name="Shape 285"/>
          <p:cNvSpPr txBox="1"/>
          <p:nvPr>
            <p:ph type="title"/>
          </p:nvPr>
        </p:nvSpPr>
        <p:spPr>
          <a:xfrm>
            <a:off x="625850" y="-386500"/>
            <a:ext cx="4566900" cy="15312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6000">
                <a:solidFill>
                  <a:srgbClr val="FFFFFF"/>
                </a:solidFill>
              </a:rPr>
              <a:t>Motivation</a:t>
            </a:r>
            <a:endParaRPr sz="6000">
              <a:solidFill>
                <a:srgbClr val="FFFFFF"/>
              </a:solidFill>
            </a:endParaRPr>
          </a:p>
        </p:txBody>
      </p:sp>
      <p:sp>
        <p:nvSpPr>
          <p:cNvPr id="286" name="Shape 286"/>
          <p:cNvSpPr txBox="1"/>
          <p:nvPr>
            <p:ph idx="4294967295" type="body"/>
          </p:nvPr>
        </p:nvSpPr>
        <p:spPr>
          <a:xfrm>
            <a:off x="368875" y="727450"/>
            <a:ext cx="7030500" cy="25416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Clr>
                <a:srgbClr val="EFEFEF"/>
              </a:buClr>
              <a:buSzPts val="1300"/>
              <a:buChar char="●"/>
            </a:pPr>
            <a:r>
              <a:rPr lang="en">
                <a:solidFill>
                  <a:srgbClr val="EFEFEF"/>
                </a:solidFill>
              </a:rPr>
              <a:t>In the Crypto world there are a lot of different </a:t>
            </a:r>
            <a:r>
              <a:rPr lang="en">
                <a:solidFill>
                  <a:srgbClr val="EFEFEF"/>
                </a:solidFill>
              </a:rPr>
              <a:t>cryptocurrency</a:t>
            </a:r>
            <a:r>
              <a:rPr lang="en">
                <a:solidFill>
                  <a:srgbClr val="EFEFEF"/>
                </a:solidFill>
              </a:rPr>
              <a:t> exchanges that allow users to trade different digital assets for their native currency as well as other digital assets.</a:t>
            </a:r>
            <a:endParaRPr>
              <a:solidFill>
                <a:srgbClr val="EFEFEF"/>
              </a:solidFill>
            </a:endParaRPr>
          </a:p>
          <a:p>
            <a:pPr indent="0" lvl="0" marL="0" rtl="0">
              <a:spcBef>
                <a:spcPts val="1600"/>
              </a:spcBef>
              <a:spcAft>
                <a:spcPts val="0"/>
              </a:spcAft>
              <a:buNone/>
            </a:pPr>
            <a:r>
              <a:t/>
            </a:r>
            <a:endParaRPr>
              <a:solidFill>
                <a:srgbClr val="EFEFEF"/>
              </a:solidFill>
            </a:endParaRPr>
          </a:p>
          <a:p>
            <a:pPr indent="0" lvl="0" marL="0" rtl="0">
              <a:spcBef>
                <a:spcPts val="1600"/>
              </a:spcBef>
              <a:spcAft>
                <a:spcPts val="0"/>
              </a:spcAft>
              <a:buNone/>
            </a:pPr>
            <a:r>
              <a:t/>
            </a:r>
            <a:endParaRPr>
              <a:solidFill>
                <a:srgbClr val="EFEFEF"/>
              </a:solidFill>
            </a:endParaRPr>
          </a:p>
          <a:p>
            <a:pPr indent="0" lvl="0" marL="0" rtl="0">
              <a:spcBef>
                <a:spcPts val="1600"/>
              </a:spcBef>
              <a:spcAft>
                <a:spcPts val="0"/>
              </a:spcAft>
              <a:buNone/>
            </a:pPr>
            <a:r>
              <a:t/>
            </a:r>
            <a:endParaRPr>
              <a:solidFill>
                <a:srgbClr val="EFEFEF"/>
              </a:solidFill>
            </a:endParaRPr>
          </a:p>
          <a:p>
            <a:pPr indent="0" lvl="0" marL="0" rtl="0">
              <a:spcBef>
                <a:spcPts val="1600"/>
              </a:spcBef>
              <a:spcAft>
                <a:spcPts val="0"/>
              </a:spcAft>
              <a:buNone/>
            </a:pPr>
            <a:r>
              <a:t/>
            </a:r>
            <a:endParaRPr>
              <a:solidFill>
                <a:srgbClr val="EFEFEF"/>
              </a:solidFill>
            </a:endParaRPr>
          </a:p>
          <a:p>
            <a:pPr indent="0" lvl="0" marL="0" rtl="0">
              <a:spcBef>
                <a:spcPts val="1600"/>
              </a:spcBef>
              <a:spcAft>
                <a:spcPts val="0"/>
              </a:spcAft>
              <a:buNone/>
            </a:pPr>
            <a:r>
              <a:t/>
            </a:r>
            <a:endParaRPr>
              <a:solidFill>
                <a:srgbClr val="EFEFEF"/>
              </a:solidFill>
            </a:endParaRPr>
          </a:p>
          <a:p>
            <a:pPr indent="0" lvl="0" marL="0" rtl="0">
              <a:spcBef>
                <a:spcPts val="1600"/>
              </a:spcBef>
              <a:spcAft>
                <a:spcPts val="0"/>
              </a:spcAft>
              <a:buNone/>
            </a:pPr>
            <a:r>
              <a:t/>
            </a:r>
            <a:endParaRPr>
              <a:solidFill>
                <a:srgbClr val="EFEFEF"/>
              </a:solidFill>
            </a:endParaRPr>
          </a:p>
          <a:p>
            <a:pPr indent="-311150" lvl="0" marL="457200">
              <a:spcBef>
                <a:spcPts val="1600"/>
              </a:spcBef>
              <a:spcAft>
                <a:spcPts val="0"/>
              </a:spcAft>
              <a:buClr>
                <a:srgbClr val="EFEFEF"/>
              </a:buClr>
              <a:buSzPts val="1300"/>
              <a:buChar char="●"/>
            </a:pPr>
            <a:r>
              <a:rPr lang="en">
                <a:solidFill>
                  <a:srgbClr val="EFEFEF"/>
                </a:solidFill>
              </a:rPr>
              <a:t>Whenever the prices of one or more cryptocurrencies plunges or has a run up, there is often a lag in price movement between different exchanges, especially ones hosted in different countries. We want to build a bot that capitalizes on this.</a:t>
            </a:r>
            <a:endParaRPr>
              <a:solidFill>
                <a:srgbClr val="EFEFEF"/>
              </a:solidFill>
            </a:endParaRPr>
          </a:p>
        </p:txBody>
      </p:sp>
      <p:pic>
        <p:nvPicPr>
          <p:cNvPr id="287" name="Shape 287"/>
          <p:cNvPicPr preferRelativeResize="0"/>
          <p:nvPr/>
        </p:nvPicPr>
        <p:blipFill>
          <a:blip r:embed="rId3">
            <a:alphaModFix/>
          </a:blip>
          <a:stretch>
            <a:fillRect/>
          </a:stretch>
        </p:blipFill>
        <p:spPr>
          <a:xfrm>
            <a:off x="1251725" y="1568250"/>
            <a:ext cx="5467224" cy="262085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6" name="Shape 436"/>
        <p:cNvGrpSpPr/>
        <p:nvPr/>
      </p:nvGrpSpPr>
      <p:grpSpPr>
        <a:xfrm>
          <a:off x="0" y="0"/>
          <a:ext cx="0" cy="0"/>
          <a:chOff x="0" y="0"/>
          <a:chExt cx="0" cy="0"/>
        </a:xfrm>
      </p:grpSpPr>
      <p:sp>
        <p:nvSpPr>
          <p:cNvPr id="437" name="Shape 437"/>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8" name="Shape 438"/>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439" name="Shape 439"/>
          <p:cNvPicPr preferRelativeResize="0"/>
          <p:nvPr/>
        </p:nvPicPr>
        <p:blipFill>
          <a:blip r:embed="rId3">
            <a:alphaModFix/>
          </a:blip>
          <a:stretch>
            <a:fillRect/>
          </a:stretch>
        </p:blipFill>
        <p:spPr>
          <a:xfrm>
            <a:off x="75" y="5495"/>
            <a:ext cx="9144000" cy="513251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sp>
        <p:nvSpPr>
          <p:cNvPr id="444" name="Shape 444"/>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5" name="Shape 445"/>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446" name="Shape 446"/>
          <p:cNvPicPr preferRelativeResize="0"/>
          <p:nvPr/>
        </p:nvPicPr>
        <p:blipFill>
          <a:blip r:embed="rId3">
            <a:alphaModFix/>
          </a:blip>
          <a:stretch>
            <a:fillRect/>
          </a:stretch>
        </p:blipFill>
        <p:spPr>
          <a:xfrm>
            <a:off x="75" y="5495"/>
            <a:ext cx="9144000" cy="513251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0" name="Shape 450"/>
        <p:cNvGrpSpPr/>
        <p:nvPr/>
      </p:nvGrpSpPr>
      <p:grpSpPr>
        <a:xfrm>
          <a:off x="0" y="0"/>
          <a:ext cx="0" cy="0"/>
          <a:chOff x="0" y="0"/>
          <a:chExt cx="0" cy="0"/>
        </a:xfrm>
      </p:grpSpPr>
      <p:sp>
        <p:nvSpPr>
          <p:cNvPr id="451" name="Shape 451"/>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2" name="Shape 452"/>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453" name="Shape 453"/>
          <p:cNvPicPr preferRelativeResize="0"/>
          <p:nvPr/>
        </p:nvPicPr>
        <p:blipFill>
          <a:blip r:embed="rId3">
            <a:alphaModFix/>
          </a:blip>
          <a:stretch>
            <a:fillRect/>
          </a:stretch>
        </p:blipFill>
        <p:spPr>
          <a:xfrm>
            <a:off x="75" y="5495"/>
            <a:ext cx="9144000" cy="513251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7" name="Shape 457"/>
        <p:cNvGrpSpPr/>
        <p:nvPr/>
      </p:nvGrpSpPr>
      <p:grpSpPr>
        <a:xfrm>
          <a:off x="0" y="0"/>
          <a:ext cx="0" cy="0"/>
          <a:chOff x="0" y="0"/>
          <a:chExt cx="0" cy="0"/>
        </a:xfrm>
      </p:grpSpPr>
      <p:sp>
        <p:nvSpPr>
          <p:cNvPr id="458" name="Shape 458"/>
          <p:cNvSpPr txBox="1"/>
          <p:nvPr>
            <p:ph type="title"/>
          </p:nvPr>
        </p:nvSpPr>
        <p:spPr>
          <a:xfrm>
            <a:off x="1388625" y="772725"/>
            <a:ext cx="6366900" cy="186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59" name="Shape 459"/>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pic>
        <p:nvPicPr>
          <p:cNvPr id="460" name="Shape 460"/>
          <p:cNvPicPr preferRelativeResize="0"/>
          <p:nvPr/>
        </p:nvPicPr>
        <p:blipFill>
          <a:blip r:embed="rId3">
            <a:alphaModFix/>
          </a:blip>
          <a:stretch>
            <a:fillRect/>
          </a:stretch>
        </p:blipFill>
        <p:spPr>
          <a:xfrm>
            <a:off x="0" y="5495"/>
            <a:ext cx="9144000" cy="513251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4" name="Shape 464"/>
        <p:cNvGrpSpPr/>
        <p:nvPr/>
      </p:nvGrpSpPr>
      <p:grpSpPr>
        <a:xfrm>
          <a:off x="0" y="0"/>
          <a:ext cx="0" cy="0"/>
          <a:chOff x="0" y="0"/>
          <a:chExt cx="0" cy="0"/>
        </a:xfrm>
      </p:grpSpPr>
      <p:sp>
        <p:nvSpPr>
          <p:cNvPr id="465" name="Shape 465"/>
          <p:cNvSpPr txBox="1"/>
          <p:nvPr>
            <p:ph type="title"/>
          </p:nvPr>
        </p:nvSpPr>
        <p:spPr>
          <a:xfrm>
            <a:off x="1406400" y="194400"/>
            <a:ext cx="6331200" cy="10533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sz="4800"/>
              <a:t>Project Management Techniques</a:t>
            </a:r>
            <a:endParaRPr sz="4800"/>
          </a:p>
        </p:txBody>
      </p:sp>
      <p:sp>
        <p:nvSpPr>
          <p:cNvPr id="466" name="Shape 466"/>
          <p:cNvSpPr txBox="1"/>
          <p:nvPr>
            <p:ph idx="1" type="body"/>
          </p:nvPr>
        </p:nvSpPr>
        <p:spPr>
          <a:xfrm>
            <a:off x="1388550" y="1590350"/>
            <a:ext cx="6366900" cy="30180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Scheduled team coding sessions multiple times a week</a:t>
            </a:r>
            <a:endParaRPr sz="2400"/>
          </a:p>
          <a:p>
            <a:pPr indent="-381000" lvl="0" marL="457200" rtl="0" algn="l">
              <a:spcBef>
                <a:spcPts val="0"/>
              </a:spcBef>
              <a:spcAft>
                <a:spcPts val="0"/>
              </a:spcAft>
              <a:buSzPts val="2400"/>
              <a:buChar char="●"/>
            </a:pPr>
            <a:r>
              <a:rPr lang="en" sz="2400"/>
              <a:t>Discord to stay connected and up to date</a:t>
            </a:r>
            <a:endParaRPr sz="2400"/>
          </a:p>
          <a:p>
            <a:pPr indent="-381000" lvl="0" marL="457200" rtl="0" algn="l">
              <a:spcBef>
                <a:spcPts val="0"/>
              </a:spcBef>
              <a:spcAft>
                <a:spcPts val="0"/>
              </a:spcAft>
              <a:buSzPts val="2400"/>
              <a:buChar char="●"/>
            </a:pPr>
            <a:r>
              <a:rPr lang="en" sz="2400"/>
              <a:t>Scrum meetings</a:t>
            </a:r>
            <a:endParaRPr sz="2400"/>
          </a:p>
          <a:p>
            <a:pPr indent="-381000" lvl="0" marL="457200" rtl="0" algn="l">
              <a:spcBef>
                <a:spcPts val="0"/>
              </a:spcBef>
              <a:spcAft>
                <a:spcPts val="0"/>
              </a:spcAft>
              <a:buSzPts val="2400"/>
              <a:buChar char="●"/>
            </a:pPr>
            <a:r>
              <a:rPr lang="en" sz="2400"/>
              <a:t>Automated Github notifications</a:t>
            </a:r>
            <a:endParaRPr sz="2400"/>
          </a:p>
          <a:p>
            <a:pPr indent="-381000" lvl="0" marL="457200" rtl="0" algn="l">
              <a:spcBef>
                <a:spcPts val="0"/>
              </a:spcBef>
              <a:spcAft>
                <a:spcPts val="0"/>
              </a:spcAft>
              <a:buSzPts val="2400"/>
              <a:buChar char="●"/>
            </a:pPr>
            <a:r>
              <a:rPr lang="en" sz="2400"/>
              <a:t>Trello</a:t>
            </a:r>
            <a:endParaRPr sz="2400"/>
          </a:p>
          <a:p>
            <a:pPr indent="0" lvl="0" marL="0" rtl="0">
              <a:spcBef>
                <a:spcPts val="1600"/>
              </a:spcBef>
              <a:spcAft>
                <a:spcPts val="1600"/>
              </a:spcAft>
              <a:buNone/>
            </a:pPr>
            <a:r>
              <a:t/>
            </a:r>
            <a:endParaRPr sz="24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0" name="Shape 470"/>
        <p:cNvGrpSpPr/>
        <p:nvPr/>
      </p:nvGrpSpPr>
      <p:grpSpPr>
        <a:xfrm>
          <a:off x="0" y="0"/>
          <a:ext cx="0" cy="0"/>
          <a:chOff x="0" y="0"/>
          <a:chExt cx="0" cy="0"/>
        </a:xfrm>
      </p:grpSpPr>
      <p:sp>
        <p:nvSpPr>
          <p:cNvPr id="471" name="Shape 471"/>
          <p:cNvSpPr txBox="1"/>
          <p:nvPr>
            <p:ph type="title"/>
          </p:nvPr>
        </p:nvSpPr>
        <p:spPr>
          <a:xfrm>
            <a:off x="1406400" y="280850"/>
            <a:ext cx="6331200" cy="105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4800"/>
              <a:t>What we enjoyed / </a:t>
            </a:r>
            <a:endParaRPr sz="4800"/>
          </a:p>
          <a:p>
            <a:pPr indent="0" lvl="0" marL="0" rtl="0">
              <a:spcBef>
                <a:spcPts val="0"/>
              </a:spcBef>
              <a:spcAft>
                <a:spcPts val="0"/>
              </a:spcAft>
              <a:buNone/>
            </a:pPr>
            <a:r>
              <a:rPr lang="en" sz="4800"/>
              <a:t>Didn’t enjoy</a:t>
            </a:r>
            <a:endParaRPr sz="4800"/>
          </a:p>
        </p:txBody>
      </p:sp>
      <p:graphicFrame>
        <p:nvGraphicFramePr>
          <p:cNvPr id="472" name="Shape 472"/>
          <p:cNvGraphicFramePr/>
          <p:nvPr/>
        </p:nvGraphicFramePr>
        <p:xfrm>
          <a:off x="952500" y="1624875"/>
          <a:ext cx="3000000" cy="3000000"/>
        </p:xfrm>
        <a:graphic>
          <a:graphicData uri="http://schemas.openxmlformats.org/drawingml/2006/table">
            <a:tbl>
              <a:tblPr>
                <a:noFill/>
                <a:tableStyleId>{3A70853C-D422-4452-B760-73AA9AA31F12}</a:tableStyleId>
              </a:tblPr>
              <a:tblGrid>
                <a:gridCol w="3619500"/>
                <a:gridCol w="3619500"/>
              </a:tblGrid>
              <a:tr h="2908350">
                <a:tc>
                  <a:txBody>
                    <a:bodyPr>
                      <a:noAutofit/>
                    </a:bodyPr>
                    <a:lstStyle/>
                    <a:p>
                      <a:pPr indent="0" lvl="0" marL="0" rtl="0" algn="ctr">
                        <a:spcBef>
                          <a:spcPts val="0"/>
                        </a:spcBef>
                        <a:spcAft>
                          <a:spcPts val="0"/>
                        </a:spcAft>
                        <a:buNone/>
                      </a:pPr>
                      <a:r>
                        <a:rPr lang="en" sz="2400">
                          <a:solidFill>
                            <a:srgbClr val="FFFFFF"/>
                          </a:solidFill>
                          <a:latin typeface="Maven Pro"/>
                          <a:ea typeface="Maven Pro"/>
                          <a:cs typeface="Maven Pro"/>
                          <a:sym typeface="Maven Pro"/>
                        </a:rPr>
                        <a:t>Enjoyed</a:t>
                      </a:r>
                      <a:endParaRPr sz="24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sz="2400">
                        <a:solidFill>
                          <a:srgbClr val="FFFFFF"/>
                        </a:solidFill>
                        <a:latin typeface="Maven Pro"/>
                        <a:ea typeface="Maven Pro"/>
                        <a:cs typeface="Maven Pro"/>
                        <a:sym typeface="Maven Pro"/>
                      </a:endParaRPr>
                    </a:p>
                    <a:p>
                      <a:pPr indent="-381000" lvl="0" marL="457200" rtl="0">
                        <a:spcBef>
                          <a:spcPts val="0"/>
                        </a:spcBef>
                        <a:spcAft>
                          <a:spcPts val="0"/>
                        </a:spcAft>
                        <a:buClr>
                          <a:srgbClr val="FFFFFF"/>
                        </a:buClr>
                        <a:buSzPts val="2400"/>
                        <a:buFont typeface="Maven Pro"/>
                        <a:buChar char="●"/>
                      </a:pPr>
                      <a:r>
                        <a:rPr lang="en" sz="2400">
                          <a:solidFill>
                            <a:srgbClr val="FFFFFF"/>
                          </a:solidFill>
                          <a:latin typeface="Maven Pro"/>
                          <a:ea typeface="Maven Pro"/>
                          <a:cs typeface="Maven Pro"/>
                          <a:sym typeface="Maven Pro"/>
                        </a:rPr>
                        <a:t>Working with crypto</a:t>
                      </a:r>
                      <a:endParaRPr sz="2400">
                        <a:solidFill>
                          <a:srgbClr val="FFFFFF"/>
                        </a:solidFill>
                        <a:latin typeface="Maven Pro"/>
                        <a:ea typeface="Maven Pro"/>
                        <a:cs typeface="Maven Pro"/>
                        <a:sym typeface="Maven Pro"/>
                      </a:endParaRPr>
                    </a:p>
                    <a:p>
                      <a:pPr indent="-381000" lvl="0" marL="457200" rtl="0">
                        <a:spcBef>
                          <a:spcPts val="0"/>
                        </a:spcBef>
                        <a:spcAft>
                          <a:spcPts val="0"/>
                        </a:spcAft>
                        <a:buClr>
                          <a:srgbClr val="FFFFFF"/>
                        </a:buClr>
                        <a:buSzPts val="2400"/>
                        <a:buFont typeface="Maven Pro"/>
                        <a:buChar char="●"/>
                      </a:pPr>
                      <a:r>
                        <a:rPr lang="en" sz="2400">
                          <a:solidFill>
                            <a:srgbClr val="FFFFFF"/>
                          </a:solidFill>
                          <a:latin typeface="Maven Pro"/>
                          <a:ea typeface="Maven Pro"/>
                          <a:cs typeface="Maven Pro"/>
                          <a:sym typeface="Maven Pro"/>
                        </a:rPr>
                        <a:t>Seeing profits</a:t>
                      </a:r>
                      <a:endParaRPr sz="2400">
                        <a:solidFill>
                          <a:srgbClr val="FFFFFF"/>
                        </a:solidFill>
                        <a:latin typeface="Maven Pro"/>
                        <a:ea typeface="Maven Pro"/>
                        <a:cs typeface="Maven Pro"/>
                        <a:sym typeface="Maven Pro"/>
                      </a:endParaRPr>
                    </a:p>
                    <a:p>
                      <a:pPr indent="-381000" lvl="0" marL="457200">
                        <a:spcBef>
                          <a:spcPts val="0"/>
                        </a:spcBef>
                        <a:spcAft>
                          <a:spcPts val="0"/>
                        </a:spcAft>
                        <a:buClr>
                          <a:srgbClr val="FFFFFF"/>
                        </a:buClr>
                        <a:buSzPts val="2400"/>
                        <a:buFont typeface="Maven Pro"/>
                        <a:buChar char="●"/>
                      </a:pPr>
                      <a:r>
                        <a:rPr lang="en" sz="2400">
                          <a:solidFill>
                            <a:srgbClr val="FFFFFF"/>
                          </a:solidFill>
                          <a:latin typeface="Maven Pro"/>
                          <a:ea typeface="Maven Pro"/>
                          <a:cs typeface="Maven Pro"/>
                          <a:sym typeface="Maven Pro"/>
                        </a:rPr>
                        <a:t>When things worked</a:t>
                      </a:r>
                      <a:endParaRPr sz="2400">
                        <a:solidFill>
                          <a:srgbClr val="FFFFFF"/>
                        </a:solidFill>
                        <a:latin typeface="Maven Pro"/>
                        <a:ea typeface="Maven Pro"/>
                        <a:cs typeface="Maven Pro"/>
                        <a:sym typeface="Maven Pro"/>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sz="2400">
                          <a:solidFill>
                            <a:srgbClr val="FFFFFF"/>
                          </a:solidFill>
                          <a:latin typeface="Maven Pro"/>
                          <a:ea typeface="Maven Pro"/>
                          <a:cs typeface="Maven Pro"/>
                          <a:sym typeface="Maven Pro"/>
                        </a:rPr>
                        <a:t>Didn’t enjoy</a:t>
                      </a:r>
                      <a:endParaRPr sz="24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sz="2400">
                        <a:solidFill>
                          <a:srgbClr val="FFFFFF"/>
                        </a:solidFill>
                        <a:latin typeface="Maven Pro"/>
                        <a:ea typeface="Maven Pro"/>
                        <a:cs typeface="Maven Pro"/>
                        <a:sym typeface="Maven Pro"/>
                      </a:endParaRPr>
                    </a:p>
                    <a:p>
                      <a:pPr indent="-381000" lvl="0" marL="457200" rtl="0">
                        <a:spcBef>
                          <a:spcPts val="0"/>
                        </a:spcBef>
                        <a:spcAft>
                          <a:spcPts val="0"/>
                        </a:spcAft>
                        <a:buClr>
                          <a:srgbClr val="FFFFFF"/>
                        </a:buClr>
                        <a:buSzPts val="2400"/>
                        <a:buFont typeface="Maven Pro"/>
                        <a:buChar char="●"/>
                      </a:pPr>
                      <a:r>
                        <a:rPr lang="en" sz="2400">
                          <a:solidFill>
                            <a:srgbClr val="FFFFFF"/>
                          </a:solidFill>
                          <a:latin typeface="Maven Pro"/>
                          <a:ea typeface="Maven Pro"/>
                          <a:cs typeface="Maven Pro"/>
                          <a:sym typeface="Maven Pro"/>
                        </a:rPr>
                        <a:t>Docker</a:t>
                      </a:r>
                      <a:endParaRPr sz="2400">
                        <a:solidFill>
                          <a:srgbClr val="FFFFFF"/>
                        </a:solidFill>
                        <a:latin typeface="Maven Pro"/>
                        <a:ea typeface="Maven Pro"/>
                        <a:cs typeface="Maven Pro"/>
                        <a:sym typeface="Maven Pro"/>
                      </a:endParaRPr>
                    </a:p>
                    <a:p>
                      <a:pPr indent="-381000" lvl="0" marL="457200" rtl="0">
                        <a:spcBef>
                          <a:spcPts val="0"/>
                        </a:spcBef>
                        <a:spcAft>
                          <a:spcPts val="0"/>
                        </a:spcAft>
                        <a:buClr>
                          <a:srgbClr val="FFFFFF"/>
                        </a:buClr>
                        <a:buSzPts val="2400"/>
                        <a:buFont typeface="Maven Pro"/>
                        <a:buChar char="●"/>
                      </a:pPr>
                      <a:r>
                        <a:rPr lang="en" sz="2400">
                          <a:solidFill>
                            <a:srgbClr val="FFFFFF"/>
                          </a:solidFill>
                          <a:latin typeface="Maven Pro"/>
                          <a:ea typeface="Maven Pro"/>
                          <a:cs typeface="Maven Pro"/>
                          <a:sym typeface="Maven Pro"/>
                        </a:rPr>
                        <a:t>Rate limiting bans</a:t>
                      </a:r>
                      <a:endParaRPr sz="2400">
                        <a:solidFill>
                          <a:srgbClr val="FFFFFF"/>
                        </a:solidFill>
                        <a:latin typeface="Maven Pro"/>
                        <a:ea typeface="Maven Pro"/>
                        <a:cs typeface="Maven Pro"/>
                        <a:sym typeface="Maven Pro"/>
                      </a:endParaRPr>
                    </a:p>
                    <a:p>
                      <a:pPr indent="-381000" lvl="0" marL="457200" rtl="0">
                        <a:spcBef>
                          <a:spcPts val="0"/>
                        </a:spcBef>
                        <a:spcAft>
                          <a:spcPts val="0"/>
                        </a:spcAft>
                        <a:buClr>
                          <a:srgbClr val="FFFFFF"/>
                        </a:buClr>
                        <a:buSzPts val="2400"/>
                        <a:buFont typeface="Maven Pro"/>
                        <a:buChar char="●"/>
                      </a:pPr>
                      <a:r>
                        <a:rPr lang="en" sz="2400">
                          <a:solidFill>
                            <a:srgbClr val="FFFFFF"/>
                          </a:solidFill>
                          <a:latin typeface="Maven Pro"/>
                          <a:ea typeface="Maven Pro"/>
                          <a:cs typeface="Maven Pro"/>
                          <a:sym typeface="Maven Pro"/>
                        </a:rPr>
                        <a:t>Steep learning curve</a:t>
                      </a:r>
                      <a:endParaRPr sz="2400">
                        <a:solidFill>
                          <a:srgbClr val="FFFFFF"/>
                        </a:solidFill>
                        <a:latin typeface="Maven Pro"/>
                        <a:ea typeface="Maven Pro"/>
                        <a:cs typeface="Maven Pro"/>
                        <a:sym typeface="Maven Pro"/>
                      </a:endParaRPr>
                    </a:p>
                    <a:p>
                      <a:pPr indent="-381000" lvl="0" marL="457200">
                        <a:spcBef>
                          <a:spcPts val="0"/>
                        </a:spcBef>
                        <a:spcAft>
                          <a:spcPts val="0"/>
                        </a:spcAft>
                        <a:buClr>
                          <a:srgbClr val="FFFFFF"/>
                        </a:buClr>
                        <a:buSzPts val="2400"/>
                        <a:buFont typeface="Maven Pro"/>
                        <a:buChar char="●"/>
                      </a:pPr>
                      <a:r>
                        <a:rPr lang="en" sz="2400">
                          <a:solidFill>
                            <a:srgbClr val="FFFFFF"/>
                          </a:solidFill>
                          <a:latin typeface="Maven Pro"/>
                          <a:ea typeface="Maven Pro"/>
                          <a:cs typeface="Maven Pro"/>
                          <a:sym typeface="Maven Pro"/>
                        </a:rPr>
                        <a:t>React lifecycle</a:t>
                      </a:r>
                      <a:endParaRPr sz="2400">
                        <a:solidFill>
                          <a:srgbClr val="FFFFFF"/>
                        </a:solidFill>
                        <a:latin typeface="Maven Pro"/>
                        <a:ea typeface="Maven Pro"/>
                        <a:cs typeface="Maven Pro"/>
                        <a:sym typeface="Maven Pr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6" name="Shape 476"/>
        <p:cNvGrpSpPr/>
        <p:nvPr/>
      </p:nvGrpSpPr>
      <p:grpSpPr>
        <a:xfrm>
          <a:off x="0" y="0"/>
          <a:ext cx="0" cy="0"/>
          <a:chOff x="0" y="0"/>
          <a:chExt cx="0" cy="0"/>
        </a:xfrm>
      </p:grpSpPr>
      <p:sp>
        <p:nvSpPr>
          <p:cNvPr id="477" name="Shape 477"/>
          <p:cNvSpPr txBox="1"/>
          <p:nvPr>
            <p:ph type="title"/>
          </p:nvPr>
        </p:nvSpPr>
        <p:spPr>
          <a:xfrm>
            <a:off x="1388625" y="226700"/>
            <a:ext cx="6366900" cy="1060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sz="4800"/>
              <a:t>Lessons Learned</a:t>
            </a:r>
            <a:endParaRPr sz="4800"/>
          </a:p>
        </p:txBody>
      </p:sp>
      <p:graphicFrame>
        <p:nvGraphicFramePr>
          <p:cNvPr id="478" name="Shape 478"/>
          <p:cNvGraphicFramePr/>
          <p:nvPr/>
        </p:nvGraphicFramePr>
        <p:xfrm>
          <a:off x="952500" y="1808813"/>
          <a:ext cx="3000000" cy="3000000"/>
        </p:xfrm>
        <a:graphic>
          <a:graphicData uri="http://schemas.openxmlformats.org/drawingml/2006/table">
            <a:tbl>
              <a:tblPr>
                <a:noFill/>
                <a:tableStyleId>{3A70853C-D422-4452-B760-73AA9AA31F12}</a:tableStyleId>
              </a:tblPr>
              <a:tblGrid>
                <a:gridCol w="3619500"/>
                <a:gridCol w="3619500"/>
              </a:tblGrid>
              <a:tr h="381000">
                <a:tc>
                  <a:txBody>
                    <a:bodyPr>
                      <a:noAutofit/>
                    </a:bodyPr>
                    <a:lstStyle/>
                    <a:p>
                      <a:pPr indent="0" lvl="0" marL="0" rtl="0">
                        <a:lnSpc>
                          <a:spcPct val="115000"/>
                        </a:lnSpc>
                        <a:spcBef>
                          <a:spcPts val="0"/>
                        </a:spcBef>
                        <a:spcAft>
                          <a:spcPts val="0"/>
                        </a:spcAft>
                        <a:buNone/>
                      </a:pPr>
                      <a:r>
                        <a:rPr b="1" lang="en" sz="1800">
                          <a:solidFill>
                            <a:schemeClr val="lt1"/>
                          </a:solidFill>
                          <a:latin typeface="Maven Pro"/>
                          <a:ea typeface="Maven Pro"/>
                          <a:cs typeface="Maven Pro"/>
                          <a:sym typeface="Maven Pro"/>
                        </a:rPr>
                        <a:t>What worked</a:t>
                      </a:r>
                      <a:endParaRPr b="1" sz="1800">
                        <a:solidFill>
                          <a:schemeClr val="lt1"/>
                        </a:solidFill>
                        <a:latin typeface="Maven Pro"/>
                        <a:ea typeface="Maven Pro"/>
                        <a:cs typeface="Maven Pro"/>
                        <a:sym typeface="Maven Pro"/>
                      </a:endParaRPr>
                    </a:p>
                    <a:p>
                      <a:pPr indent="-342900" lvl="0" marL="457200" rtl="0">
                        <a:lnSpc>
                          <a:spcPct val="115000"/>
                        </a:lnSpc>
                        <a:spcBef>
                          <a:spcPts val="1600"/>
                        </a:spcBef>
                        <a:spcAft>
                          <a:spcPts val="0"/>
                        </a:spcAft>
                        <a:buClr>
                          <a:schemeClr val="lt1"/>
                        </a:buClr>
                        <a:buSzPts val="1800"/>
                        <a:buFont typeface="Maven Pro"/>
                        <a:buChar char="●"/>
                      </a:pPr>
                      <a:r>
                        <a:rPr lang="en" sz="1800">
                          <a:solidFill>
                            <a:schemeClr val="lt1"/>
                          </a:solidFill>
                          <a:latin typeface="Maven Pro"/>
                          <a:ea typeface="Maven Pro"/>
                          <a:cs typeface="Maven Pro"/>
                          <a:sym typeface="Maven Pro"/>
                        </a:rPr>
                        <a:t>Team coding sessions</a:t>
                      </a:r>
                      <a:endParaRPr sz="1800">
                        <a:solidFill>
                          <a:schemeClr val="lt1"/>
                        </a:solidFill>
                        <a:latin typeface="Maven Pro"/>
                        <a:ea typeface="Maven Pro"/>
                        <a:cs typeface="Maven Pro"/>
                        <a:sym typeface="Maven Pro"/>
                      </a:endParaRPr>
                    </a:p>
                    <a:p>
                      <a:pPr indent="-342900" lvl="0" marL="457200" rtl="0">
                        <a:lnSpc>
                          <a:spcPct val="115000"/>
                        </a:lnSpc>
                        <a:spcBef>
                          <a:spcPts val="0"/>
                        </a:spcBef>
                        <a:spcAft>
                          <a:spcPts val="0"/>
                        </a:spcAft>
                        <a:buClr>
                          <a:schemeClr val="lt1"/>
                        </a:buClr>
                        <a:buSzPts val="1800"/>
                        <a:buFont typeface="Maven Pro"/>
                        <a:buChar char="●"/>
                      </a:pPr>
                      <a:r>
                        <a:rPr lang="en" sz="1800">
                          <a:solidFill>
                            <a:schemeClr val="lt1"/>
                          </a:solidFill>
                          <a:latin typeface="Maven Pro"/>
                          <a:ea typeface="Maven Pro"/>
                          <a:cs typeface="Maven Pro"/>
                          <a:sym typeface="Maven Pro"/>
                        </a:rPr>
                        <a:t>Pair programming</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noAutofit/>
                    </a:bodyPr>
                    <a:lstStyle/>
                    <a:p>
                      <a:pPr indent="0" lvl="0" marL="0" rtl="0">
                        <a:lnSpc>
                          <a:spcPct val="115000"/>
                        </a:lnSpc>
                        <a:spcBef>
                          <a:spcPts val="0"/>
                        </a:spcBef>
                        <a:spcAft>
                          <a:spcPts val="0"/>
                        </a:spcAft>
                        <a:buNone/>
                      </a:pPr>
                      <a:r>
                        <a:rPr b="1" lang="en" sz="1800">
                          <a:solidFill>
                            <a:schemeClr val="lt1"/>
                          </a:solidFill>
                          <a:latin typeface="Maven Pro"/>
                          <a:ea typeface="Maven Pro"/>
                          <a:cs typeface="Maven Pro"/>
                          <a:sym typeface="Maven Pro"/>
                        </a:rPr>
                        <a:t>What we wish we did</a:t>
                      </a:r>
                      <a:endParaRPr b="1" sz="1800">
                        <a:solidFill>
                          <a:schemeClr val="lt1"/>
                        </a:solidFill>
                        <a:latin typeface="Maven Pro"/>
                        <a:ea typeface="Maven Pro"/>
                        <a:cs typeface="Maven Pro"/>
                        <a:sym typeface="Maven Pro"/>
                      </a:endParaRPr>
                    </a:p>
                    <a:p>
                      <a:pPr indent="-342900" lvl="0" marL="457200" rtl="0">
                        <a:lnSpc>
                          <a:spcPct val="115000"/>
                        </a:lnSpc>
                        <a:spcBef>
                          <a:spcPts val="1600"/>
                        </a:spcBef>
                        <a:spcAft>
                          <a:spcPts val="0"/>
                        </a:spcAft>
                        <a:buClr>
                          <a:schemeClr val="lt1"/>
                        </a:buClr>
                        <a:buSzPts val="1800"/>
                        <a:buFont typeface="Maven Pro"/>
                        <a:buChar char="●"/>
                      </a:pPr>
                      <a:r>
                        <a:rPr lang="en" sz="1800">
                          <a:solidFill>
                            <a:schemeClr val="lt1"/>
                          </a:solidFill>
                          <a:latin typeface="Maven Pro"/>
                          <a:ea typeface="Maven Pro"/>
                          <a:cs typeface="Maven Pro"/>
                          <a:sym typeface="Maven Pro"/>
                        </a:rPr>
                        <a:t>More Code reviews</a:t>
                      </a:r>
                      <a:endParaRPr sz="1800">
                        <a:solidFill>
                          <a:schemeClr val="lt1"/>
                        </a:solidFill>
                        <a:latin typeface="Maven Pro"/>
                        <a:ea typeface="Maven Pro"/>
                        <a:cs typeface="Maven Pro"/>
                        <a:sym typeface="Maven Pro"/>
                      </a:endParaRPr>
                    </a:p>
                    <a:p>
                      <a:pPr indent="-342900" lvl="0" marL="457200" rtl="0">
                        <a:lnSpc>
                          <a:spcPct val="115000"/>
                        </a:lnSpc>
                        <a:spcBef>
                          <a:spcPts val="0"/>
                        </a:spcBef>
                        <a:spcAft>
                          <a:spcPts val="0"/>
                        </a:spcAft>
                        <a:buClr>
                          <a:schemeClr val="lt1"/>
                        </a:buClr>
                        <a:buSzPts val="1800"/>
                        <a:buFont typeface="Maven Pro"/>
                        <a:buChar char="●"/>
                      </a:pPr>
                      <a:r>
                        <a:rPr lang="en" sz="1800">
                          <a:solidFill>
                            <a:schemeClr val="lt1"/>
                          </a:solidFill>
                          <a:latin typeface="Maven Pro"/>
                          <a:ea typeface="Maven Pro"/>
                          <a:cs typeface="Maven Pro"/>
                          <a:sym typeface="Maven Pro"/>
                        </a:rPr>
                        <a:t>More coding sessions earlier</a:t>
                      </a:r>
                      <a:endParaRPr sz="1800">
                        <a:solidFill>
                          <a:schemeClr val="lt1"/>
                        </a:solidFill>
                        <a:latin typeface="Maven Pro"/>
                        <a:ea typeface="Maven Pro"/>
                        <a:cs typeface="Maven Pro"/>
                        <a:sym typeface="Maven Pr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2" name="Shape 482"/>
        <p:cNvGrpSpPr/>
        <p:nvPr/>
      </p:nvGrpSpPr>
      <p:grpSpPr>
        <a:xfrm>
          <a:off x="0" y="0"/>
          <a:ext cx="0" cy="0"/>
          <a:chOff x="0" y="0"/>
          <a:chExt cx="0" cy="0"/>
        </a:xfrm>
      </p:grpSpPr>
      <p:sp>
        <p:nvSpPr>
          <p:cNvPr id="483" name="Shape 483"/>
          <p:cNvSpPr txBox="1"/>
          <p:nvPr>
            <p:ph type="title"/>
          </p:nvPr>
        </p:nvSpPr>
        <p:spPr>
          <a:xfrm>
            <a:off x="1388550" y="2041350"/>
            <a:ext cx="6366900" cy="1060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sz="6000"/>
              <a:t>Questions?</a:t>
            </a:r>
            <a:endParaRPr sz="6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3"/>
        </a:solidFill>
      </p:bgPr>
    </p:bg>
    <p:spTree>
      <p:nvGrpSpPr>
        <p:cNvPr id="291" name="Shape 291"/>
        <p:cNvGrpSpPr/>
        <p:nvPr/>
      </p:nvGrpSpPr>
      <p:grpSpPr>
        <a:xfrm>
          <a:off x="0" y="0"/>
          <a:ext cx="0" cy="0"/>
          <a:chOff x="0" y="0"/>
          <a:chExt cx="0" cy="0"/>
        </a:xfrm>
      </p:grpSpPr>
      <p:sp>
        <p:nvSpPr>
          <p:cNvPr id="292" name="Shape 292"/>
          <p:cNvSpPr txBox="1"/>
          <p:nvPr>
            <p:ph type="title"/>
          </p:nvPr>
        </p:nvSpPr>
        <p:spPr>
          <a:xfrm>
            <a:off x="1458600" y="-261675"/>
            <a:ext cx="6226800" cy="1872900"/>
          </a:xfrm>
          <a:prstGeom prst="rect">
            <a:avLst/>
          </a:prstGeom>
        </p:spPr>
        <p:txBody>
          <a:bodyPr anchorCtr="0" anchor="ctr" bIns="91425" lIns="91425" spcFirstLastPara="1" rIns="91425" wrap="square" tIns="91425">
            <a:noAutofit/>
          </a:bodyPr>
          <a:lstStyle/>
          <a:p>
            <a:pPr indent="0" lvl="0" marL="0" algn="ctr">
              <a:spcBef>
                <a:spcPts val="0"/>
              </a:spcBef>
              <a:spcAft>
                <a:spcPts val="0"/>
              </a:spcAft>
              <a:buNone/>
            </a:pPr>
            <a:r>
              <a:rPr lang="en" sz="6000">
                <a:solidFill>
                  <a:srgbClr val="FFFFFF"/>
                </a:solidFill>
              </a:rPr>
              <a:t>Goals</a:t>
            </a:r>
            <a:endParaRPr sz="6000">
              <a:solidFill>
                <a:srgbClr val="FFFFFF"/>
              </a:solidFill>
            </a:endParaRPr>
          </a:p>
        </p:txBody>
      </p:sp>
      <p:sp>
        <p:nvSpPr>
          <p:cNvPr id="293" name="Shape 293"/>
          <p:cNvSpPr txBox="1"/>
          <p:nvPr>
            <p:ph idx="4294967295" type="body"/>
          </p:nvPr>
        </p:nvSpPr>
        <p:spPr>
          <a:xfrm>
            <a:off x="1388550" y="1359875"/>
            <a:ext cx="6366900" cy="11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EFEFEF"/>
              </a:buClr>
              <a:buSzPts val="1400"/>
              <a:buChar char="●"/>
            </a:pPr>
            <a:r>
              <a:rPr lang="en" sz="1400">
                <a:solidFill>
                  <a:srgbClr val="EFEFEF"/>
                </a:solidFill>
              </a:rPr>
              <a:t>Create a website that is capable of trading cryptocurrencies/suggesting trades through different exchanges</a:t>
            </a:r>
            <a:endParaRPr sz="1400">
              <a:solidFill>
                <a:srgbClr val="EFEFEF"/>
              </a:solidFill>
            </a:endParaRPr>
          </a:p>
          <a:p>
            <a:pPr indent="-317500" lvl="0" marL="457200" rtl="0" algn="l">
              <a:spcBef>
                <a:spcPts val="0"/>
              </a:spcBef>
              <a:spcAft>
                <a:spcPts val="0"/>
              </a:spcAft>
              <a:buClr>
                <a:srgbClr val="EFEFEF"/>
              </a:buClr>
              <a:buSzPts val="1400"/>
              <a:buChar char="●"/>
            </a:pPr>
            <a:r>
              <a:rPr lang="en" sz="1400">
                <a:solidFill>
                  <a:srgbClr val="EFEFEF"/>
                </a:solidFill>
              </a:rPr>
              <a:t>Has the ability to compare prices, trade fees and withdrawal fees on different exchanges to find out which trades are profitable. </a:t>
            </a:r>
            <a:endParaRPr sz="1400">
              <a:solidFill>
                <a:srgbClr val="EFEFEF"/>
              </a:solidFill>
            </a:endParaRPr>
          </a:p>
          <a:p>
            <a:pPr indent="-317500" lvl="0" marL="457200" rtl="0" algn="l">
              <a:spcBef>
                <a:spcPts val="0"/>
              </a:spcBef>
              <a:spcAft>
                <a:spcPts val="0"/>
              </a:spcAft>
              <a:buClr>
                <a:srgbClr val="EFEFEF"/>
              </a:buClr>
              <a:buSzPts val="1400"/>
              <a:buChar char="●"/>
            </a:pPr>
            <a:r>
              <a:rPr lang="en" sz="1400">
                <a:solidFill>
                  <a:srgbClr val="EFEFEF"/>
                </a:solidFill>
              </a:rPr>
              <a:t>Displays the discrepancies between exchanges </a:t>
            </a:r>
            <a:endParaRPr sz="1400">
              <a:solidFill>
                <a:srgbClr val="EFEFEF"/>
              </a:solidFill>
            </a:endParaRPr>
          </a:p>
          <a:p>
            <a:pPr indent="-317500" lvl="0" marL="457200" rtl="0" algn="l">
              <a:spcBef>
                <a:spcPts val="0"/>
              </a:spcBef>
              <a:spcAft>
                <a:spcPts val="0"/>
              </a:spcAft>
              <a:buClr>
                <a:srgbClr val="EFEFEF"/>
              </a:buClr>
              <a:buSzPts val="1400"/>
              <a:buChar char="●"/>
            </a:pPr>
            <a:r>
              <a:rPr lang="en" sz="1400">
                <a:solidFill>
                  <a:srgbClr val="EFEFEF"/>
                </a:solidFill>
              </a:rPr>
              <a:t>Login and sign-up functionality with history data for trades through the api.</a:t>
            </a:r>
            <a:endParaRPr sz="1400">
              <a:solidFill>
                <a:srgbClr val="EFEFE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Shape 298"/>
          <p:cNvSpPr txBox="1"/>
          <p:nvPr>
            <p:ph type="title"/>
          </p:nvPr>
        </p:nvSpPr>
        <p:spPr>
          <a:xfrm>
            <a:off x="1388625" y="260400"/>
            <a:ext cx="6366900" cy="973200"/>
          </a:xfrm>
          <a:prstGeom prst="rect">
            <a:avLst/>
          </a:prstGeom>
        </p:spPr>
        <p:txBody>
          <a:bodyPr anchorCtr="0" anchor="ctr" bIns="91425" lIns="91425" spcFirstLastPara="1" rIns="91425" wrap="square" tIns="91425">
            <a:noAutofit/>
          </a:bodyPr>
          <a:lstStyle/>
          <a:p>
            <a:pPr indent="0" lvl="0" marL="0" algn="ctr">
              <a:spcBef>
                <a:spcPts val="0"/>
              </a:spcBef>
              <a:spcAft>
                <a:spcPts val="0"/>
              </a:spcAft>
              <a:buNone/>
            </a:pPr>
            <a:r>
              <a:rPr lang="en" sz="4800"/>
              <a:t>Goals We Achieved</a:t>
            </a:r>
            <a:endParaRPr sz="4800"/>
          </a:p>
        </p:txBody>
      </p:sp>
      <p:sp>
        <p:nvSpPr>
          <p:cNvPr id="299" name="Shape 299"/>
          <p:cNvSpPr txBox="1"/>
          <p:nvPr>
            <p:ph idx="1" type="body"/>
          </p:nvPr>
        </p:nvSpPr>
        <p:spPr>
          <a:xfrm>
            <a:off x="936900" y="1709350"/>
            <a:ext cx="7270200" cy="297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Authenticated login system</a:t>
            </a:r>
            <a:endParaRPr sz="1800"/>
          </a:p>
          <a:p>
            <a:pPr indent="-342900" lvl="0" marL="457200" rtl="0" algn="l">
              <a:spcBef>
                <a:spcPts val="0"/>
              </a:spcBef>
              <a:spcAft>
                <a:spcPts val="0"/>
              </a:spcAft>
              <a:buSzPts val="1800"/>
              <a:buChar char="●"/>
            </a:pPr>
            <a:r>
              <a:rPr lang="en" sz="1800"/>
              <a:t>Up to date coin price data</a:t>
            </a:r>
            <a:endParaRPr sz="1800"/>
          </a:p>
          <a:p>
            <a:pPr indent="-342900" lvl="0" marL="457200" rtl="0" algn="l">
              <a:spcBef>
                <a:spcPts val="0"/>
              </a:spcBef>
              <a:spcAft>
                <a:spcPts val="0"/>
              </a:spcAft>
              <a:buClr>
                <a:srgbClr val="EFEFEF"/>
              </a:buClr>
              <a:buSzPts val="1800"/>
              <a:buChar char="●"/>
            </a:pPr>
            <a:r>
              <a:rPr lang="en" sz="1800">
                <a:solidFill>
                  <a:srgbClr val="EFEFEF"/>
                </a:solidFill>
              </a:rPr>
              <a:t>Compare prices and fees on different exchanges to find out which trades are profitable. </a:t>
            </a:r>
            <a:endParaRPr sz="1800">
              <a:solidFill>
                <a:srgbClr val="EFEFEF"/>
              </a:solidFill>
            </a:endParaRPr>
          </a:p>
          <a:p>
            <a:pPr indent="-342900" lvl="0" marL="457200" rtl="0" algn="l">
              <a:spcBef>
                <a:spcPts val="0"/>
              </a:spcBef>
              <a:spcAft>
                <a:spcPts val="0"/>
              </a:spcAft>
              <a:buClr>
                <a:srgbClr val="EFEFEF"/>
              </a:buClr>
              <a:buSzPts val="1800"/>
              <a:buChar char="●"/>
            </a:pPr>
            <a:r>
              <a:rPr lang="en" sz="1800">
                <a:solidFill>
                  <a:srgbClr val="EFEFEF"/>
                </a:solidFill>
              </a:rPr>
              <a:t>Automated trade suggestions that factor in trade fees and withdrawal fees</a:t>
            </a:r>
            <a:endParaRPr sz="1800">
              <a:solidFill>
                <a:srgbClr val="EFEFEF"/>
              </a:solidFill>
            </a:endParaRPr>
          </a:p>
          <a:p>
            <a:pPr indent="0" lvl="0" marL="0" algn="l">
              <a:spcBef>
                <a:spcPts val="0"/>
              </a:spcBef>
              <a:spcAft>
                <a:spcPts val="1600"/>
              </a:spcAft>
              <a:buNone/>
            </a:pPr>
            <a:r>
              <a:rPr lang="en"/>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Shape 304"/>
          <p:cNvSpPr txBox="1"/>
          <p:nvPr>
            <p:ph type="title"/>
          </p:nvPr>
        </p:nvSpPr>
        <p:spPr>
          <a:xfrm>
            <a:off x="1388625" y="260400"/>
            <a:ext cx="6366900" cy="97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t>Goals We Did Not Achieve</a:t>
            </a:r>
            <a:endParaRPr sz="4800"/>
          </a:p>
        </p:txBody>
      </p:sp>
      <p:sp>
        <p:nvSpPr>
          <p:cNvPr id="305" name="Shape 305"/>
          <p:cNvSpPr txBox="1"/>
          <p:nvPr>
            <p:ph idx="1" type="body"/>
          </p:nvPr>
        </p:nvSpPr>
        <p:spPr>
          <a:xfrm>
            <a:off x="936900" y="1709350"/>
            <a:ext cx="7270200" cy="297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Automated Trading (soo</a:t>
            </a:r>
            <a:r>
              <a:rPr lang="en" sz="1800">
                <a:solidFill>
                  <a:srgbClr val="FFFFFF"/>
                </a:solidFill>
              </a:rPr>
              <a:t>n)</a:t>
            </a:r>
            <a:endParaRPr sz="1800">
              <a:solidFill>
                <a:srgbClr val="FFFFFF"/>
              </a:solidFill>
            </a:endParaRPr>
          </a:p>
          <a:p>
            <a:pPr indent="-342900" lvl="0" marL="457200" rtl="0" algn="l">
              <a:spcBef>
                <a:spcPts val="0"/>
              </a:spcBef>
              <a:spcAft>
                <a:spcPts val="0"/>
              </a:spcAft>
              <a:buSzPts val="1800"/>
              <a:buChar char="●"/>
            </a:pPr>
            <a:r>
              <a:rPr lang="en" sz="1800"/>
              <a:t>Visualization of past trade profit / loss</a:t>
            </a:r>
            <a:endParaRPr sz="1800"/>
          </a:p>
          <a:p>
            <a:pPr indent="-342900" lvl="0" marL="457200" rtl="0" algn="l">
              <a:spcBef>
                <a:spcPts val="0"/>
              </a:spcBef>
              <a:spcAft>
                <a:spcPts val="0"/>
              </a:spcAft>
              <a:buSzPts val="1800"/>
              <a:buChar char="●"/>
            </a:pPr>
            <a:r>
              <a:rPr lang="en" sz="1800"/>
              <a:t>Trade history (soon)</a:t>
            </a:r>
            <a:endParaRPr sz="1800"/>
          </a:p>
          <a:p>
            <a:pPr indent="-342900" lvl="0" marL="457200" rtl="0" algn="l">
              <a:spcBef>
                <a:spcPts val="0"/>
              </a:spcBef>
              <a:spcAft>
                <a:spcPts val="0"/>
              </a:spcAft>
              <a:buSzPts val="1800"/>
              <a:buChar char="●"/>
            </a:pPr>
            <a:r>
              <a:rPr lang="en" sz="1800"/>
              <a:t>2 factor authentication</a:t>
            </a:r>
            <a:endParaRPr sz="1800"/>
          </a:p>
          <a:p>
            <a:pPr indent="-342900" lvl="0" marL="457200" rtl="0" algn="l">
              <a:spcBef>
                <a:spcPts val="0"/>
              </a:spcBef>
              <a:spcAft>
                <a:spcPts val="0"/>
              </a:spcAft>
              <a:buClr>
                <a:srgbClr val="EFEFEF"/>
              </a:buClr>
              <a:buSzPts val="1800"/>
              <a:buChar char="●"/>
            </a:pPr>
            <a:r>
              <a:rPr lang="en" sz="1800">
                <a:solidFill>
                  <a:srgbClr val="EFEFEF"/>
                </a:solidFill>
              </a:rPr>
              <a:t>Multiple coins</a:t>
            </a:r>
            <a:endParaRPr sz="1800">
              <a:solidFill>
                <a:srgbClr val="EFEFEF"/>
              </a:solidFill>
            </a:endParaRPr>
          </a:p>
          <a:p>
            <a:pPr indent="0" lvl="0" marL="0" rtl="0" algn="l">
              <a:spcBef>
                <a:spcPts val="0"/>
              </a:spcBef>
              <a:spcAft>
                <a:spcPts val="0"/>
              </a:spcAft>
              <a:buNone/>
            </a:pPr>
            <a:r>
              <a:t/>
            </a:r>
            <a:endParaRPr sz="1800">
              <a:solidFill>
                <a:srgbClr val="EFEFEF"/>
              </a:solidFill>
            </a:endParaRPr>
          </a:p>
          <a:p>
            <a:pPr indent="0" lvl="0" marL="0" rtl="0" algn="l">
              <a:spcBef>
                <a:spcPts val="0"/>
              </a:spcBef>
              <a:spcAft>
                <a:spcPts val="1600"/>
              </a:spcAft>
              <a:buNone/>
            </a:pPr>
            <a:r>
              <a:rPr lang="en"/>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Shape 310"/>
          <p:cNvSpPr txBox="1"/>
          <p:nvPr>
            <p:ph type="title"/>
          </p:nvPr>
        </p:nvSpPr>
        <p:spPr>
          <a:xfrm>
            <a:off x="1406400" y="-170475"/>
            <a:ext cx="6331200" cy="105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4800"/>
              <a:t>Challenges</a:t>
            </a:r>
            <a:endParaRPr sz="4800"/>
          </a:p>
        </p:txBody>
      </p:sp>
      <p:graphicFrame>
        <p:nvGraphicFramePr>
          <p:cNvPr id="311" name="Shape 311"/>
          <p:cNvGraphicFramePr/>
          <p:nvPr/>
        </p:nvGraphicFramePr>
        <p:xfrm>
          <a:off x="952500" y="731775"/>
          <a:ext cx="3000000" cy="3000000"/>
        </p:xfrm>
        <a:graphic>
          <a:graphicData uri="http://schemas.openxmlformats.org/drawingml/2006/table">
            <a:tbl>
              <a:tblPr>
                <a:noFill/>
                <a:tableStyleId>{3A70853C-D422-4452-B760-73AA9AA31F12}</a:tableStyleId>
              </a:tblPr>
              <a:tblGrid>
                <a:gridCol w="3619500"/>
                <a:gridCol w="3619500"/>
              </a:tblGrid>
              <a:tr h="3200350">
                <a:tc>
                  <a:txBody>
                    <a:bodyPr>
                      <a:noAutofit/>
                    </a:bodyPr>
                    <a:lstStyle/>
                    <a:p>
                      <a:pPr indent="0" lvl="0" marL="0" rtl="0" algn="ctr">
                        <a:spcBef>
                          <a:spcPts val="0"/>
                        </a:spcBef>
                        <a:spcAft>
                          <a:spcPts val="0"/>
                        </a:spcAft>
                        <a:buNone/>
                      </a:pPr>
                      <a:r>
                        <a:rPr b="1" lang="en" sz="2400">
                          <a:solidFill>
                            <a:srgbClr val="FFFFFF"/>
                          </a:solidFill>
                          <a:latin typeface="Maven Pro"/>
                          <a:ea typeface="Maven Pro"/>
                          <a:cs typeface="Maven Pro"/>
                          <a:sym typeface="Maven Pro"/>
                        </a:rPr>
                        <a:t>Product</a:t>
                      </a:r>
                      <a:endParaRPr b="1" sz="24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rgbClr val="FFFFFF"/>
                        </a:solidFill>
                        <a:latin typeface="Maven Pro"/>
                        <a:ea typeface="Maven Pro"/>
                        <a:cs typeface="Maven Pro"/>
                        <a:sym typeface="Maven Pro"/>
                      </a:endParaRPr>
                    </a:p>
                    <a:p>
                      <a:pPr indent="-342900" lvl="0" marL="457200" rtl="0">
                        <a:lnSpc>
                          <a:spcPct val="115000"/>
                        </a:lnSpc>
                        <a:spcBef>
                          <a:spcPts val="0"/>
                        </a:spcBef>
                        <a:spcAft>
                          <a:spcPts val="0"/>
                        </a:spcAft>
                        <a:buClr>
                          <a:schemeClr val="lt1"/>
                        </a:buClr>
                        <a:buSzPts val="1800"/>
                        <a:buFont typeface="Nunito"/>
                        <a:buChar char="●"/>
                      </a:pPr>
                      <a:r>
                        <a:rPr lang="en" sz="1800">
                          <a:solidFill>
                            <a:schemeClr val="lt1"/>
                          </a:solidFill>
                          <a:latin typeface="Nunito"/>
                          <a:ea typeface="Nunito"/>
                          <a:cs typeface="Nunito"/>
                          <a:sym typeface="Nunito"/>
                        </a:rPr>
                        <a:t>Standardizing and aggregating data from many exchanges</a:t>
                      </a:r>
                      <a:endParaRPr sz="1800">
                        <a:solidFill>
                          <a:schemeClr val="lt1"/>
                        </a:solidFill>
                        <a:latin typeface="Nunito"/>
                        <a:ea typeface="Nunito"/>
                        <a:cs typeface="Nunito"/>
                        <a:sym typeface="Nunito"/>
                      </a:endParaRPr>
                    </a:p>
                    <a:p>
                      <a:pPr indent="-342900" lvl="0" marL="457200" rtl="0">
                        <a:lnSpc>
                          <a:spcPct val="115000"/>
                        </a:lnSpc>
                        <a:spcBef>
                          <a:spcPts val="0"/>
                        </a:spcBef>
                        <a:spcAft>
                          <a:spcPts val="0"/>
                        </a:spcAft>
                        <a:buClr>
                          <a:schemeClr val="lt1"/>
                        </a:buClr>
                        <a:buSzPts val="1800"/>
                        <a:buFont typeface="Nunito"/>
                        <a:buChar char="●"/>
                      </a:pPr>
                      <a:r>
                        <a:rPr lang="en" sz="1800">
                          <a:solidFill>
                            <a:schemeClr val="lt1"/>
                          </a:solidFill>
                          <a:latin typeface="Nunito"/>
                          <a:ea typeface="Nunito"/>
                          <a:cs typeface="Nunito"/>
                          <a:sym typeface="Nunito"/>
                        </a:rPr>
                        <a:t>Temporary bans from rate limiting</a:t>
                      </a:r>
                      <a:endParaRPr sz="1800">
                        <a:solidFill>
                          <a:schemeClr val="lt1"/>
                        </a:solidFill>
                        <a:latin typeface="Nunito"/>
                        <a:ea typeface="Nunito"/>
                        <a:cs typeface="Nunito"/>
                        <a:sym typeface="Nunito"/>
                      </a:endParaRPr>
                    </a:p>
                    <a:p>
                      <a:pPr indent="-342900" lvl="0" marL="457200" rtl="0">
                        <a:lnSpc>
                          <a:spcPct val="115000"/>
                        </a:lnSpc>
                        <a:spcBef>
                          <a:spcPts val="0"/>
                        </a:spcBef>
                        <a:spcAft>
                          <a:spcPts val="0"/>
                        </a:spcAft>
                        <a:buClr>
                          <a:schemeClr val="lt1"/>
                        </a:buClr>
                        <a:buSzPts val="1800"/>
                        <a:buFont typeface="Nunito"/>
                        <a:buChar char="●"/>
                      </a:pPr>
                      <a:r>
                        <a:rPr lang="en" sz="1800">
                          <a:solidFill>
                            <a:schemeClr val="lt1"/>
                          </a:solidFill>
                          <a:latin typeface="Nunito"/>
                          <a:ea typeface="Nunito"/>
                          <a:cs typeface="Nunito"/>
                          <a:sym typeface="Nunito"/>
                        </a:rPr>
                        <a:t>Automated trading using API’s</a:t>
                      </a:r>
                      <a:endParaRPr sz="1800">
                        <a:solidFill>
                          <a:schemeClr val="lt1"/>
                        </a:solidFill>
                        <a:latin typeface="Nunito"/>
                        <a:ea typeface="Nunito"/>
                        <a:cs typeface="Nunito"/>
                        <a:sym typeface="Nunito"/>
                      </a:endParaRPr>
                    </a:p>
                    <a:p>
                      <a:pPr indent="-342900" lvl="0" marL="457200" rtl="0">
                        <a:lnSpc>
                          <a:spcPct val="115000"/>
                        </a:lnSpc>
                        <a:spcBef>
                          <a:spcPts val="0"/>
                        </a:spcBef>
                        <a:spcAft>
                          <a:spcPts val="0"/>
                        </a:spcAft>
                        <a:buClr>
                          <a:schemeClr val="lt1"/>
                        </a:buClr>
                        <a:buSzPts val="1800"/>
                        <a:buFont typeface="Nunito"/>
                        <a:buChar char="●"/>
                      </a:pPr>
                      <a:r>
                        <a:rPr lang="en" sz="1800">
                          <a:solidFill>
                            <a:schemeClr val="lt1"/>
                          </a:solidFill>
                          <a:latin typeface="Nunito"/>
                          <a:ea typeface="Nunito"/>
                          <a:cs typeface="Nunito"/>
                          <a:sym typeface="Nunito"/>
                        </a:rPr>
                        <a:t>Setting up docker</a:t>
                      </a:r>
                      <a:endParaRPr sz="1800">
                        <a:solidFill>
                          <a:schemeClr val="lt1"/>
                        </a:solidFill>
                        <a:latin typeface="Nunito"/>
                        <a:ea typeface="Nunito"/>
                        <a:cs typeface="Nunito"/>
                        <a:sym typeface="Nunito"/>
                      </a:endParaRPr>
                    </a:p>
                    <a:p>
                      <a:pPr indent="-342900" lvl="0" marL="457200" rtl="0">
                        <a:lnSpc>
                          <a:spcPct val="115000"/>
                        </a:lnSpc>
                        <a:spcBef>
                          <a:spcPts val="0"/>
                        </a:spcBef>
                        <a:spcAft>
                          <a:spcPts val="0"/>
                        </a:spcAft>
                        <a:buClr>
                          <a:schemeClr val="lt1"/>
                        </a:buClr>
                        <a:buSzPts val="1800"/>
                        <a:buFont typeface="Nunito"/>
                        <a:buChar char="●"/>
                      </a:pPr>
                      <a:r>
                        <a:rPr lang="en" sz="1800">
                          <a:solidFill>
                            <a:schemeClr val="lt1"/>
                          </a:solidFill>
                          <a:latin typeface="Nunito"/>
                          <a:ea typeface="Nunito"/>
                          <a:cs typeface="Nunito"/>
                          <a:sym typeface="Nunito"/>
                        </a:rPr>
                        <a:t>Connecting React, Mongo, and Express</a:t>
                      </a:r>
                      <a:endParaRPr>
                        <a:solidFill>
                          <a:srgbClr val="FFFFFF"/>
                        </a:solidFill>
                        <a:latin typeface="Maven Pro"/>
                        <a:ea typeface="Maven Pro"/>
                        <a:cs typeface="Maven Pro"/>
                        <a:sym typeface="Maven Pr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noAutofit/>
                    </a:bodyPr>
                    <a:lstStyle/>
                    <a:p>
                      <a:pPr indent="0" lvl="0" marL="0" rtl="0" algn="ctr">
                        <a:spcBef>
                          <a:spcPts val="0"/>
                        </a:spcBef>
                        <a:spcAft>
                          <a:spcPts val="0"/>
                        </a:spcAft>
                        <a:buNone/>
                      </a:pPr>
                      <a:r>
                        <a:rPr b="1" lang="en" sz="2400">
                          <a:solidFill>
                            <a:srgbClr val="FFFFFF"/>
                          </a:solidFill>
                          <a:latin typeface="Maven Pro"/>
                          <a:ea typeface="Maven Pro"/>
                          <a:cs typeface="Maven Pro"/>
                          <a:sym typeface="Maven Pro"/>
                        </a:rPr>
                        <a:t>Process</a:t>
                      </a:r>
                      <a:endParaRPr b="1" sz="2400">
                        <a:solidFill>
                          <a:srgbClr val="FFFFFF"/>
                        </a:solidFill>
                        <a:latin typeface="Maven Pro"/>
                        <a:ea typeface="Maven Pro"/>
                        <a:cs typeface="Maven Pro"/>
                        <a:sym typeface="Maven Pro"/>
                      </a:endParaRPr>
                    </a:p>
                    <a:p>
                      <a:pPr indent="0" lvl="0" marL="0" rtl="0" algn="ctr">
                        <a:spcBef>
                          <a:spcPts val="0"/>
                        </a:spcBef>
                        <a:spcAft>
                          <a:spcPts val="0"/>
                        </a:spcAft>
                        <a:buNone/>
                      </a:pPr>
                      <a:r>
                        <a:t/>
                      </a:r>
                      <a:endParaRPr>
                        <a:solidFill>
                          <a:srgbClr val="FFFFFF"/>
                        </a:solidFill>
                        <a:latin typeface="Maven Pro"/>
                        <a:ea typeface="Maven Pro"/>
                        <a:cs typeface="Maven Pro"/>
                        <a:sym typeface="Maven Pro"/>
                      </a:endParaRPr>
                    </a:p>
                    <a:p>
                      <a:pPr indent="-342900" lvl="0" marL="457200" rtl="0">
                        <a:lnSpc>
                          <a:spcPct val="115000"/>
                        </a:lnSpc>
                        <a:spcBef>
                          <a:spcPts val="0"/>
                        </a:spcBef>
                        <a:spcAft>
                          <a:spcPts val="0"/>
                        </a:spcAft>
                        <a:buClr>
                          <a:schemeClr val="lt1"/>
                        </a:buClr>
                        <a:buSzPts val="1800"/>
                        <a:buFont typeface="Nunito"/>
                        <a:buChar char="●"/>
                      </a:pPr>
                      <a:r>
                        <a:rPr lang="en" sz="1800">
                          <a:solidFill>
                            <a:schemeClr val="lt1"/>
                          </a:solidFill>
                          <a:latin typeface="Nunito"/>
                          <a:ea typeface="Nunito"/>
                          <a:cs typeface="Nunito"/>
                          <a:sym typeface="Nunito"/>
                        </a:rPr>
                        <a:t>Time management</a:t>
                      </a:r>
                      <a:endParaRPr sz="1800">
                        <a:solidFill>
                          <a:schemeClr val="lt1"/>
                        </a:solidFill>
                        <a:latin typeface="Nunito"/>
                        <a:ea typeface="Nunito"/>
                        <a:cs typeface="Nunito"/>
                        <a:sym typeface="Nunito"/>
                      </a:endParaRPr>
                    </a:p>
                    <a:p>
                      <a:pPr indent="-342900" lvl="0" marL="457200" rtl="0">
                        <a:lnSpc>
                          <a:spcPct val="115000"/>
                        </a:lnSpc>
                        <a:spcBef>
                          <a:spcPts val="0"/>
                        </a:spcBef>
                        <a:spcAft>
                          <a:spcPts val="0"/>
                        </a:spcAft>
                        <a:buClr>
                          <a:schemeClr val="lt1"/>
                        </a:buClr>
                        <a:buSzPts val="1800"/>
                        <a:buFont typeface="Nunito"/>
                        <a:buChar char="●"/>
                      </a:pPr>
                      <a:r>
                        <a:rPr lang="en" sz="1800">
                          <a:solidFill>
                            <a:schemeClr val="lt1"/>
                          </a:solidFill>
                          <a:latin typeface="Nunito"/>
                          <a:ea typeface="Nunito"/>
                          <a:cs typeface="Nunito"/>
                          <a:sym typeface="Nunito"/>
                        </a:rPr>
                        <a:t>Conflicting time schedules</a:t>
                      </a:r>
                      <a:endParaRPr sz="1800">
                        <a:solidFill>
                          <a:schemeClr val="lt1"/>
                        </a:solidFill>
                        <a:latin typeface="Nunito"/>
                        <a:ea typeface="Nunito"/>
                        <a:cs typeface="Nunito"/>
                        <a:sym typeface="Nunito"/>
                      </a:endParaRPr>
                    </a:p>
                    <a:p>
                      <a:pPr indent="-342900" lvl="0" marL="457200" rtl="0">
                        <a:lnSpc>
                          <a:spcPct val="115000"/>
                        </a:lnSpc>
                        <a:spcBef>
                          <a:spcPts val="0"/>
                        </a:spcBef>
                        <a:spcAft>
                          <a:spcPts val="0"/>
                        </a:spcAft>
                        <a:buClr>
                          <a:schemeClr val="lt1"/>
                        </a:buClr>
                        <a:buSzPts val="1800"/>
                        <a:buFont typeface="Nunito"/>
                        <a:buChar char="●"/>
                      </a:pPr>
                      <a:r>
                        <a:rPr lang="en" sz="1800">
                          <a:solidFill>
                            <a:schemeClr val="lt1"/>
                          </a:solidFill>
                          <a:latin typeface="Nunito"/>
                          <a:ea typeface="Nunito"/>
                          <a:cs typeface="Nunito"/>
                          <a:sym typeface="Nunito"/>
                        </a:rPr>
                        <a:t>Waking up early</a:t>
                      </a:r>
                      <a:endParaRPr sz="1800">
                        <a:solidFill>
                          <a:schemeClr val="lt1"/>
                        </a:solidFill>
                        <a:latin typeface="Nunito"/>
                        <a:ea typeface="Nunito"/>
                        <a:cs typeface="Nunito"/>
                        <a:sym typeface="Nunito"/>
                      </a:endParaRPr>
                    </a:p>
                    <a:p>
                      <a:pPr indent="0" lvl="0" marL="0" rtl="0">
                        <a:lnSpc>
                          <a:spcPct val="115000"/>
                        </a:lnSpc>
                        <a:spcBef>
                          <a:spcPts val="1600"/>
                        </a:spcBef>
                        <a:spcAft>
                          <a:spcPts val="1600"/>
                        </a:spcAft>
                        <a:buNone/>
                      </a:pPr>
                      <a:r>
                        <a:t/>
                      </a:r>
                      <a:endParaRPr sz="900">
                        <a:solidFill>
                          <a:schemeClr val="lt1"/>
                        </a:solidFill>
                        <a:latin typeface="Nunito"/>
                        <a:ea typeface="Nunito"/>
                        <a:cs typeface="Nunito"/>
                        <a:sym typeface="Nuni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3"/>
        </a:solidFill>
      </p:bgPr>
    </p:bg>
    <p:spTree>
      <p:nvGrpSpPr>
        <p:cNvPr id="315" name="Shape 315"/>
        <p:cNvGrpSpPr/>
        <p:nvPr/>
      </p:nvGrpSpPr>
      <p:grpSpPr>
        <a:xfrm>
          <a:off x="0" y="0"/>
          <a:ext cx="0" cy="0"/>
          <a:chOff x="0" y="0"/>
          <a:chExt cx="0" cy="0"/>
        </a:xfrm>
      </p:grpSpPr>
      <p:sp>
        <p:nvSpPr>
          <p:cNvPr id="316" name="Shape 316"/>
          <p:cNvSpPr txBox="1"/>
          <p:nvPr>
            <p:ph type="title"/>
          </p:nvPr>
        </p:nvSpPr>
        <p:spPr>
          <a:xfrm>
            <a:off x="2197575" y="100700"/>
            <a:ext cx="4953000" cy="102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6000"/>
              <a:t>Technologies</a:t>
            </a:r>
            <a:endParaRPr sz="6000"/>
          </a:p>
        </p:txBody>
      </p:sp>
      <p:pic>
        <p:nvPicPr>
          <p:cNvPr id="317" name="Shape 317"/>
          <p:cNvPicPr preferRelativeResize="0"/>
          <p:nvPr/>
        </p:nvPicPr>
        <p:blipFill>
          <a:blip r:embed="rId3">
            <a:alphaModFix/>
          </a:blip>
          <a:stretch>
            <a:fillRect/>
          </a:stretch>
        </p:blipFill>
        <p:spPr>
          <a:xfrm>
            <a:off x="225800" y="1272700"/>
            <a:ext cx="1204025" cy="1204025"/>
          </a:xfrm>
          <a:prstGeom prst="rect">
            <a:avLst/>
          </a:prstGeom>
          <a:noFill/>
          <a:ln>
            <a:noFill/>
          </a:ln>
        </p:spPr>
      </p:pic>
      <p:sp>
        <p:nvSpPr>
          <p:cNvPr id="318" name="Shape 318"/>
          <p:cNvSpPr txBox="1"/>
          <p:nvPr>
            <p:ph idx="1" type="body"/>
          </p:nvPr>
        </p:nvSpPr>
        <p:spPr>
          <a:xfrm>
            <a:off x="1490625" y="1050550"/>
            <a:ext cx="6366900" cy="2985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rgbClr val="EFEFEF"/>
                </a:solidFill>
              </a:rPr>
              <a:t>React - Front end framework to handle templating/ HTML generation, displaying data from web server to user</a:t>
            </a:r>
            <a:endParaRPr>
              <a:solidFill>
                <a:srgbClr val="EFEFEF"/>
              </a:solidFill>
            </a:endParaRPr>
          </a:p>
          <a:p>
            <a:pPr indent="0" lvl="0" marL="0">
              <a:spcBef>
                <a:spcPts val="1600"/>
              </a:spcBef>
              <a:spcAft>
                <a:spcPts val="0"/>
              </a:spcAft>
              <a:buNone/>
            </a:pPr>
            <a:r>
              <a:rPr lang="en">
                <a:solidFill>
                  <a:srgbClr val="EFEFEF"/>
                </a:solidFill>
              </a:rPr>
              <a:t>mongoDB - database for storing usernames, emails, hashed passwords, API keys, and other persistent site data</a:t>
            </a:r>
            <a:endParaRPr>
              <a:solidFill>
                <a:srgbClr val="EFEFEF"/>
              </a:solidFill>
            </a:endParaRPr>
          </a:p>
          <a:p>
            <a:pPr indent="0" lvl="0" marL="0">
              <a:spcBef>
                <a:spcPts val="1600"/>
              </a:spcBef>
              <a:spcAft>
                <a:spcPts val="0"/>
              </a:spcAft>
              <a:buNone/>
            </a:pPr>
            <a:r>
              <a:rPr lang="en">
                <a:solidFill>
                  <a:srgbClr val="EFEFEF"/>
                </a:solidFill>
              </a:rPr>
              <a:t>Node.js + Express.js - Back end / server side frameworks for interacting with other API servers of exchanges, checking prices, performing calculations routinely to look for trades, etc</a:t>
            </a:r>
            <a:endParaRPr>
              <a:solidFill>
                <a:srgbClr val="EFEFEF"/>
              </a:solidFill>
            </a:endParaRPr>
          </a:p>
          <a:p>
            <a:pPr indent="0" lvl="0" marL="0">
              <a:spcBef>
                <a:spcPts val="1600"/>
              </a:spcBef>
              <a:spcAft>
                <a:spcPts val="0"/>
              </a:spcAft>
              <a:buNone/>
            </a:pPr>
            <a:r>
              <a:rPr lang="en">
                <a:solidFill>
                  <a:srgbClr val="EFEFEF"/>
                </a:solidFill>
              </a:rPr>
              <a:t>Docker - containerizing developer tool so that we don’t have the “it works on mine” problem, and if we want to deploy it, the deployment environment will be the same as the development environment</a:t>
            </a:r>
            <a:endParaRPr>
              <a:solidFill>
                <a:srgbClr val="EFEFEF"/>
              </a:solidFill>
            </a:endParaRPr>
          </a:p>
          <a:p>
            <a:pPr indent="0" lvl="0" marL="0" rtl="0">
              <a:spcBef>
                <a:spcPts val="1600"/>
              </a:spcBef>
              <a:spcAft>
                <a:spcPts val="0"/>
              </a:spcAft>
              <a:buNone/>
            </a:pPr>
            <a:r>
              <a:t/>
            </a:r>
            <a:endParaRPr/>
          </a:p>
          <a:p>
            <a:pPr indent="0" lvl="0" marL="0" rtl="0">
              <a:spcBef>
                <a:spcPts val="1600"/>
              </a:spcBef>
              <a:spcAft>
                <a:spcPts val="1600"/>
              </a:spcAft>
              <a:buNone/>
            </a:pPr>
            <a:r>
              <a:t/>
            </a:r>
            <a:endParaRPr/>
          </a:p>
        </p:txBody>
      </p:sp>
      <p:pic>
        <p:nvPicPr>
          <p:cNvPr id="319" name="Shape 319"/>
          <p:cNvPicPr preferRelativeResize="0"/>
          <p:nvPr/>
        </p:nvPicPr>
        <p:blipFill>
          <a:blip r:embed="rId4">
            <a:alphaModFix/>
          </a:blip>
          <a:stretch>
            <a:fillRect/>
          </a:stretch>
        </p:blipFill>
        <p:spPr>
          <a:xfrm>
            <a:off x="424487" y="3251550"/>
            <a:ext cx="806675" cy="668500"/>
          </a:xfrm>
          <a:prstGeom prst="rect">
            <a:avLst/>
          </a:prstGeom>
          <a:noFill/>
          <a:ln>
            <a:noFill/>
          </a:ln>
        </p:spPr>
      </p:pic>
      <p:pic>
        <p:nvPicPr>
          <p:cNvPr id="320" name="Shape 320"/>
          <p:cNvPicPr preferRelativeResize="0"/>
          <p:nvPr/>
        </p:nvPicPr>
        <p:blipFill>
          <a:blip r:embed="rId5">
            <a:alphaModFix/>
          </a:blip>
          <a:stretch>
            <a:fillRect/>
          </a:stretch>
        </p:blipFill>
        <p:spPr>
          <a:xfrm>
            <a:off x="1132625" y="2520037"/>
            <a:ext cx="357996" cy="358003"/>
          </a:xfrm>
          <a:prstGeom prst="rect">
            <a:avLst/>
          </a:prstGeom>
          <a:noFill/>
          <a:ln>
            <a:noFill/>
          </a:ln>
        </p:spPr>
      </p:pic>
      <p:pic>
        <p:nvPicPr>
          <p:cNvPr id="321" name="Shape 321"/>
          <p:cNvPicPr preferRelativeResize="0"/>
          <p:nvPr/>
        </p:nvPicPr>
        <p:blipFill>
          <a:blip r:embed="rId6">
            <a:alphaModFix/>
          </a:blip>
          <a:stretch>
            <a:fillRect/>
          </a:stretch>
        </p:blipFill>
        <p:spPr>
          <a:xfrm>
            <a:off x="64750" y="2476737"/>
            <a:ext cx="889233" cy="444625"/>
          </a:xfrm>
          <a:prstGeom prst="rect">
            <a:avLst/>
          </a:prstGeom>
          <a:noFill/>
          <a:ln>
            <a:noFill/>
          </a:ln>
        </p:spPr>
      </p:pic>
      <p:pic>
        <p:nvPicPr>
          <p:cNvPr id="322" name="Shape 322"/>
          <p:cNvPicPr preferRelativeResize="0"/>
          <p:nvPr/>
        </p:nvPicPr>
        <p:blipFill>
          <a:blip r:embed="rId7">
            <a:alphaModFix/>
          </a:blip>
          <a:stretch>
            <a:fillRect/>
          </a:stretch>
        </p:blipFill>
        <p:spPr>
          <a:xfrm>
            <a:off x="323239" y="633368"/>
            <a:ext cx="1009150" cy="973025"/>
          </a:xfrm>
          <a:prstGeom prst="rect">
            <a:avLst/>
          </a:prstGeom>
          <a:noFill/>
          <a:ln>
            <a:noFill/>
          </a:ln>
        </p:spPr>
      </p:pic>
      <p:sp>
        <p:nvSpPr>
          <p:cNvPr id="323" name="Shape 323"/>
          <p:cNvSpPr txBox="1"/>
          <p:nvPr/>
        </p:nvSpPr>
        <p:spPr>
          <a:xfrm>
            <a:off x="896400" y="2520026"/>
            <a:ext cx="1826100" cy="213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200">
                <a:solidFill>
                  <a:srgbClr val="EFEFEF"/>
                </a:solidFill>
              </a:rPr>
              <a:t>+</a:t>
            </a:r>
            <a:endParaRPr sz="1200">
              <a:solidFill>
                <a:srgbClr val="EFEFE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3"/>
        </a:solidFill>
      </p:bgPr>
    </p:bg>
    <p:spTree>
      <p:nvGrpSpPr>
        <p:cNvPr id="327" name="Shape 327"/>
        <p:cNvGrpSpPr/>
        <p:nvPr/>
      </p:nvGrpSpPr>
      <p:grpSpPr>
        <a:xfrm>
          <a:off x="0" y="0"/>
          <a:ext cx="0" cy="0"/>
          <a:chOff x="0" y="0"/>
          <a:chExt cx="0" cy="0"/>
        </a:xfrm>
      </p:grpSpPr>
      <p:sp>
        <p:nvSpPr>
          <p:cNvPr id="328" name="Shape 328"/>
          <p:cNvSpPr/>
          <p:nvPr/>
        </p:nvSpPr>
        <p:spPr>
          <a:xfrm>
            <a:off x="6696325" y="1282225"/>
            <a:ext cx="1366200" cy="705600"/>
          </a:xfrm>
          <a:prstGeom prst="rect">
            <a:avLst/>
          </a:prstGeom>
          <a:noFill/>
          <a:ln cap="flat" cmpd="sng" w="3810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9" name="Shape 329"/>
          <p:cNvSpPr txBox="1"/>
          <p:nvPr>
            <p:ph type="title"/>
          </p:nvPr>
        </p:nvSpPr>
        <p:spPr>
          <a:xfrm>
            <a:off x="1662525" y="29475"/>
            <a:ext cx="5292300" cy="863400"/>
          </a:xfrm>
          <a:prstGeom prst="rect">
            <a:avLst/>
          </a:prstGeom>
        </p:spPr>
        <p:txBody>
          <a:bodyPr anchorCtr="0" anchor="ctr" bIns="91425" lIns="91425" spcFirstLastPara="1" rIns="91425" wrap="square" tIns="91425">
            <a:noAutofit/>
          </a:bodyPr>
          <a:lstStyle/>
          <a:p>
            <a:pPr indent="0" lvl="0" marL="0" algn="ctr">
              <a:spcBef>
                <a:spcPts val="0"/>
              </a:spcBef>
              <a:spcAft>
                <a:spcPts val="0"/>
              </a:spcAft>
              <a:buNone/>
            </a:pPr>
            <a:r>
              <a:rPr lang="en" sz="6000"/>
              <a:t>Architecture</a:t>
            </a:r>
            <a:endParaRPr sz="6000"/>
          </a:p>
        </p:txBody>
      </p:sp>
      <p:pic>
        <p:nvPicPr>
          <p:cNvPr id="330" name="Shape 330"/>
          <p:cNvPicPr preferRelativeResize="0"/>
          <p:nvPr/>
        </p:nvPicPr>
        <p:blipFill>
          <a:blip r:embed="rId3">
            <a:alphaModFix/>
          </a:blip>
          <a:stretch>
            <a:fillRect/>
          </a:stretch>
        </p:blipFill>
        <p:spPr>
          <a:xfrm>
            <a:off x="5703817" y="2107330"/>
            <a:ext cx="392932" cy="392930"/>
          </a:xfrm>
          <a:prstGeom prst="rect">
            <a:avLst/>
          </a:prstGeom>
          <a:noFill/>
          <a:ln>
            <a:noFill/>
          </a:ln>
        </p:spPr>
      </p:pic>
      <p:pic>
        <p:nvPicPr>
          <p:cNvPr id="331" name="Shape 331"/>
          <p:cNvPicPr preferRelativeResize="0"/>
          <p:nvPr/>
        </p:nvPicPr>
        <p:blipFill>
          <a:blip r:embed="rId4">
            <a:alphaModFix/>
          </a:blip>
          <a:stretch>
            <a:fillRect/>
          </a:stretch>
        </p:blipFill>
        <p:spPr>
          <a:xfrm>
            <a:off x="5489804" y="1662983"/>
            <a:ext cx="865535" cy="432764"/>
          </a:xfrm>
          <a:prstGeom prst="rect">
            <a:avLst/>
          </a:prstGeom>
          <a:noFill/>
          <a:ln>
            <a:noFill/>
          </a:ln>
        </p:spPr>
      </p:pic>
      <p:pic>
        <p:nvPicPr>
          <p:cNvPr id="332" name="Shape 332"/>
          <p:cNvPicPr preferRelativeResize="0"/>
          <p:nvPr/>
        </p:nvPicPr>
        <p:blipFill>
          <a:blip r:embed="rId5">
            <a:alphaModFix/>
          </a:blip>
          <a:stretch>
            <a:fillRect/>
          </a:stretch>
        </p:blipFill>
        <p:spPr>
          <a:xfrm>
            <a:off x="2228535" y="2813957"/>
            <a:ext cx="1021490" cy="984916"/>
          </a:xfrm>
          <a:prstGeom prst="rect">
            <a:avLst/>
          </a:prstGeom>
          <a:noFill/>
          <a:ln>
            <a:noFill/>
          </a:ln>
        </p:spPr>
      </p:pic>
      <p:pic>
        <p:nvPicPr>
          <p:cNvPr id="333" name="Shape 333"/>
          <p:cNvPicPr preferRelativeResize="0"/>
          <p:nvPr/>
        </p:nvPicPr>
        <p:blipFill>
          <a:blip r:embed="rId6">
            <a:alphaModFix/>
          </a:blip>
          <a:stretch>
            <a:fillRect/>
          </a:stretch>
        </p:blipFill>
        <p:spPr>
          <a:xfrm>
            <a:off x="6709216" y="970500"/>
            <a:ext cx="1166543" cy="1166564"/>
          </a:xfrm>
          <a:prstGeom prst="rect">
            <a:avLst/>
          </a:prstGeom>
          <a:noFill/>
          <a:ln>
            <a:noFill/>
          </a:ln>
        </p:spPr>
      </p:pic>
      <p:sp>
        <p:nvSpPr>
          <p:cNvPr id="334" name="Shape 334"/>
          <p:cNvSpPr/>
          <p:nvPr/>
        </p:nvSpPr>
        <p:spPr>
          <a:xfrm>
            <a:off x="5290925" y="1580900"/>
            <a:ext cx="1064400" cy="1016100"/>
          </a:xfrm>
          <a:prstGeom prst="rect">
            <a:avLst/>
          </a:prstGeom>
          <a:noFill/>
          <a:ln cap="flat" cmpd="sng" w="3810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35" name="Shape 335"/>
          <p:cNvCxnSpPr/>
          <p:nvPr/>
        </p:nvCxnSpPr>
        <p:spPr>
          <a:xfrm flipH="1" rot="10800000">
            <a:off x="6424135" y="1770903"/>
            <a:ext cx="203400" cy="216900"/>
          </a:xfrm>
          <a:prstGeom prst="straightConnector1">
            <a:avLst/>
          </a:prstGeom>
          <a:noFill/>
          <a:ln cap="flat" cmpd="sng" w="9525">
            <a:solidFill>
              <a:srgbClr val="EFEFEF"/>
            </a:solidFill>
            <a:prstDash val="solid"/>
            <a:round/>
            <a:headEnd len="med" w="med" type="none"/>
            <a:tailEnd len="med" w="med" type="triangle"/>
          </a:ln>
        </p:spPr>
      </p:cxnSp>
      <p:cxnSp>
        <p:nvCxnSpPr>
          <p:cNvPr id="336" name="Shape 336"/>
          <p:cNvCxnSpPr/>
          <p:nvPr/>
        </p:nvCxnSpPr>
        <p:spPr>
          <a:xfrm flipH="1">
            <a:off x="6417216" y="1560609"/>
            <a:ext cx="217200" cy="210300"/>
          </a:xfrm>
          <a:prstGeom prst="straightConnector1">
            <a:avLst/>
          </a:prstGeom>
          <a:noFill/>
          <a:ln cap="flat" cmpd="sng" w="9525">
            <a:solidFill>
              <a:srgbClr val="EFEFEF"/>
            </a:solidFill>
            <a:prstDash val="solid"/>
            <a:round/>
            <a:headEnd len="med" w="med" type="none"/>
            <a:tailEnd len="med" w="med" type="triangle"/>
          </a:ln>
        </p:spPr>
      </p:cxnSp>
      <p:sp>
        <p:nvSpPr>
          <p:cNvPr id="337" name="Shape 337"/>
          <p:cNvSpPr txBox="1"/>
          <p:nvPr/>
        </p:nvSpPr>
        <p:spPr>
          <a:xfrm>
            <a:off x="5768103" y="1859119"/>
            <a:ext cx="264300" cy="277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rgbClr val="EFEFEF"/>
                </a:solidFill>
              </a:rPr>
              <a:t>+</a:t>
            </a:r>
            <a:endParaRPr>
              <a:solidFill>
                <a:srgbClr val="EFEFEF"/>
              </a:solidFill>
            </a:endParaRPr>
          </a:p>
        </p:txBody>
      </p:sp>
      <p:cxnSp>
        <p:nvCxnSpPr>
          <p:cNvPr id="338" name="Shape 338"/>
          <p:cNvCxnSpPr/>
          <p:nvPr/>
        </p:nvCxnSpPr>
        <p:spPr>
          <a:xfrm flipH="1">
            <a:off x="3330669" y="1904854"/>
            <a:ext cx="1956000" cy="929400"/>
          </a:xfrm>
          <a:prstGeom prst="straightConnector1">
            <a:avLst/>
          </a:prstGeom>
          <a:noFill/>
          <a:ln cap="flat" cmpd="sng" w="9525">
            <a:solidFill>
              <a:srgbClr val="EFEFEF"/>
            </a:solidFill>
            <a:prstDash val="solid"/>
            <a:round/>
            <a:headEnd len="med" w="med" type="none"/>
            <a:tailEnd len="med" w="med" type="triangle"/>
          </a:ln>
        </p:spPr>
      </p:cxnSp>
      <p:cxnSp>
        <p:nvCxnSpPr>
          <p:cNvPr id="339" name="Shape 339"/>
          <p:cNvCxnSpPr/>
          <p:nvPr/>
        </p:nvCxnSpPr>
        <p:spPr>
          <a:xfrm flipH="1" rot="10800000">
            <a:off x="3409825" y="2245150"/>
            <a:ext cx="1876800" cy="898500"/>
          </a:xfrm>
          <a:prstGeom prst="straightConnector1">
            <a:avLst/>
          </a:prstGeom>
          <a:noFill/>
          <a:ln cap="flat" cmpd="sng" w="9525">
            <a:solidFill>
              <a:srgbClr val="EFEFEF"/>
            </a:solidFill>
            <a:prstDash val="solid"/>
            <a:round/>
            <a:headEnd len="med" w="med" type="none"/>
            <a:tailEnd len="med" w="med" type="triangle"/>
          </a:ln>
        </p:spPr>
      </p:cxnSp>
      <p:cxnSp>
        <p:nvCxnSpPr>
          <p:cNvPr id="340" name="Shape 340"/>
          <p:cNvCxnSpPr>
            <a:stCxn id="332" idx="1"/>
          </p:cNvCxnSpPr>
          <p:nvPr/>
        </p:nvCxnSpPr>
        <p:spPr>
          <a:xfrm rot="10800000">
            <a:off x="1604235" y="2575315"/>
            <a:ext cx="624300" cy="731100"/>
          </a:xfrm>
          <a:prstGeom prst="straightConnector1">
            <a:avLst/>
          </a:prstGeom>
          <a:noFill/>
          <a:ln cap="flat" cmpd="sng" w="9525">
            <a:solidFill>
              <a:srgbClr val="EFEFEF"/>
            </a:solidFill>
            <a:prstDash val="solid"/>
            <a:round/>
            <a:headEnd len="med" w="med" type="none"/>
            <a:tailEnd len="med" w="med" type="triangle"/>
          </a:ln>
        </p:spPr>
      </p:cxnSp>
      <p:pic>
        <p:nvPicPr>
          <p:cNvPr id="341" name="Shape 341"/>
          <p:cNvPicPr preferRelativeResize="0"/>
          <p:nvPr/>
        </p:nvPicPr>
        <p:blipFill>
          <a:blip r:embed="rId7">
            <a:alphaModFix/>
          </a:blip>
          <a:stretch>
            <a:fillRect/>
          </a:stretch>
        </p:blipFill>
        <p:spPr>
          <a:xfrm>
            <a:off x="402213" y="1736151"/>
            <a:ext cx="1230505" cy="1093775"/>
          </a:xfrm>
          <a:prstGeom prst="rect">
            <a:avLst/>
          </a:prstGeom>
          <a:noFill/>
          <a:ln>
            <a:noFill/>
          </a:ln>
        </p:spPr>
      </p:pic>
      <p:sp>
        <p:nvSpPr>
          <p:cNvPr id="342" name="Shape 342"/>
          <p:cNvSpPr txBox="1"/>
          <p:nvPr/>
        </p:nvSpPr>
        <p:spPr>
          <a:xfrm>
            <a:off x="682975" y="2725150"/>
            <a:ext cx="669000" cy="277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rgbClr val="EFEFEF"/>
                </a:solidFill>
              </a:rPr>
              <a:t>Client</a:t>
            </a:r>
            <a:endParaRPr>
              <a:solidFill>
                <a:srgbClr val="EFEFEF"/>
              </a:solidFill>
            </a:endParaRPr>
          </a:p>
        </p:txBody>
      </p:sp>
      <p:pic>
        <p:nvPicPr>
          <p:cNvPr id="343" name="Shape 343"/>
          <p:cNvPicPr preferRelativeResize="0"/>
          <p:nvPr/>
        </p:nvPicPr>
        <p:blipFill>
          <a:blip r:embed="rId8">
            <a:alphaModFix/>
          </a:blip>
          <a:stretch>
            <a:fillRect/>
          </a:stretch>
        </p:blipFill>
        <p:spPr>
          <a:xfrm>
            <a:off x="4143420" y="3674252"/>
            <a:ext cx="443399" cy="443398"/>
          </a:xfrm>
          <a:prstGeom prst="rect">
            <a:avLst/>
          </a:prstGeom>
          <a:noFill/>
          <a:ln>
            <a:noFill/>
          </a:ln>
        </p:spPr>
      </p:pic>
      <p:pic>
        <p:nvPicPr>
          <p:cNvPr id="344" name="Shape 344"/>
          <p:cNvPicPr preferRelativeResize="0"/>
          <p:nvPr/>
        </p:nvPicPr>
        <p:blipFill>
          <a:blip r:embed="rId9">
            <a:alphaModFix/>
          </a:blip>
          <a:stretch>
            <a:fillRect/>
          </a:stretch>
        </p:blipFill>
        <p:spPr>
          <a:xfrm>
            <a:off x="4967286" y="4227775"/>
            <a:ext cx="392925" cy="392925"/>
          </a:xfrm>
          <a:prstGeom prst="rect">
            <a:avLst/>
          </a:prstGeom>
          <a:noFill/>
          <a:ln>
            <a:noFill/>
          </a:ln>
        </p:spPr>
      </p:pic>
      <p:pic>
        <p:nvPicPr>
          <p:cNvPr id="345" name="Shape 345"/>
          <p:cNvPicPr preferRelativeResize="0"/>
          <p:nvPr/>
        </p:nvPicPr>
        <p:blipFill>
          <a:blip r:embed="rId8">
            <a:alphaModFix/>
          </a:blip>
          <a:stretch>
            <a:fillRect/>
          </a:stretch>
        </p:blipFill>
        <p:spPr>
          <a:xfrm>
            <a:off x="4942045" y="3674252"/>
            <a:ext cx="443399" cy="443398"/>
          </a:xfrm>
          <a:prstGeom prst="rect">
            <a:avLst/>
          </a:prstGeom>
          <a:noFill/>
          <a:ln>
            <a:noFill/>
          </a:ln>
        </p:spPr>
      </p:pic>
      <p:pic>
        <p:nvPicPr>
          <p:cNvPr id="346" name="Shape 346"/>
          <p:cNvPicPr preferRelativeResize="0"/>
          <p:nvPr/>
        </p:nvPicPr>
        <p:blipFill>
          <a:blip r:embed="rId8">
            <a:alphaModFix/>
          </a:blip>
          <a:stretch>
            <a:fillRect/>
          </a:stretch>
        </p:blipFill>
        <p:spPr>
          <a:xfrm>
            <a:off x="5630270" y="3674252"/>
            <a:ext cx="443399" cy="443398"/>
          </a:xfrm>
          <a:prstGeom prst="rect">
            <a:avLst/>
          </a:prstGeom>
          <a:noFill/>
          <a:ln>
            <a:noFill/>
          </a:ln>
        </p:spPr>
      </p:pic>
      <p:sp>
        <p:nvSpPr>
          <p:cNvPr id="347" name="Shape 347"/>
          <p:cNvSpPr txBox="1"/>
          <p:nvPr/>
        </p:nvSpPr>
        <p:spPr>
          <a:xfrm>
            <a:off x="5630275" y="4054075"/>
            <a:ext cx="443400" cy="173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solidFill>
                  <a:srgbClr val="EFEFEF"/>
                </a:solidFill>
              </a:rPr>
              <a:t>...</a:t>
            </a:r>
            <a:endParaRPr sz="2400">
              <a:solidFill>
                <a:srgbClr val="EFEFEF"/>
              </a:solidFill>
            </a:endParaRPr>
          </a:p>
        </p:txBody>
      </p:sp>
      <p:cxnSp>
        <p:nvCxnSpPr>
          <p:cNvPr id="348" name="Shape 348"/>
          <p:cNvCxnSpPr/>
          <p:nvPr/>
        </p:nvCxnSpPr>
        <p:spPr>
          <a:xfrm flipH="1">
            <a:off x="4420325" y="2603263"/>
            <a:ext cx="870600" cy="1064700"/>
          </a:xfrm>
          <a:prstGeom prst="straightConnector1">
            <a:avLst/>
          </a:prstGeom>
          <a:noFill/>
          <a:ln cap="flat" cmpd="sng" w="9525">
            <a:solidFill>
              <a:srgbClr val="EFEFEF"/>
            </a:solidFill>
            <a:prstDash val="solid"/>
            <a:round/>
            <a:headEnd len="med" w="med" type="none"/>
            <a:tailEnd len="med" w="med" type="triangle"/>
          </a:ln>
        </p:spPr>
      </p:cxnSp>
      <p:cxnSp>
        <p:nvCxnSpPr>
          <p:cNvPr id="349" name="Shape 349"/>
          <p:cNvCxnSpPr/>
          <p:nvPr/>
        </p:nvCxnSpPr>
        <p:spPr>
          <a:xfrm flipH="1" rot="10800000">
            <a:off x="4560825" y="2633475"/>
            <a:ext cx="824700" cy="1042500"/>
          </a:xfrm>
          <a:prstGeom prst="straightConnector1">
            <a:avLst/>
          </a:prstGeom>
          <a:noFill/>
          <a:ln cap="flat" cmpd="sng" w="9525">
            <a:solidFill>
              <a:srgbClr val="EFEFEF"/>
            </a:solidFill>
            <a:prstDash val="solid"/>
            <a:round/>
            <a:headEnd len="med" w="med" type="none"/>
            <a:tailEnd len="med" w="med" type="triangle"/>
          </a:ln>
        </p:spPr>
      </p:cxnSp>
      <p:cxnSp>
        <p:nvCxnSpPr>
          <p:cNvPr id="350" name="Shape 350"/>
          <p:cNvCxnSpPr/>
          <p:nvPr/>
        </p:nvCxnSpPr>
        <p:spPr>
          <a:xfrm flipH="1" rot="-783012">
            <a:off x="5016771" y="2682521"/>
            <a:ext cx="672263" cy="906184"/>
          </a:xfrm>
          <a:prstGeom prst="straightConnector1">
            <a:avLst/>
          </a:prstGeom>
          <a:noFill/>
          <a:ln cap="flat" cmpd="sng" w="9525">
            <a:solidFill>
              <a:srgbClr val="EFEFEF"/>
            </a:solidFill>
            <a:prstDash val="solid"/>
            <a:round/>
            <a:headEnd len="med" w="med" type="none"/>
            <a:tailEnd len="med" w="med" type="triangle"/>
          </a:ln>
        </p:spPr>
      </p:cxnSp>
      <p:cxnSp>
        <p:nvCxnSpPr>
          <p:cNvPr id="351" name="Shape 351"/>
          <p:cNvCxnSpPr/>
          <p:nvPr/>
        </p:nvCxnSpPr>
        <p:spPr>
          <a:xfrm flipH="1" rot="10017166">
            <a:off x="5126082" y="2687406"/>
            <a:ext cx="636533" cy="887589"/>
          </a:xfrm>
          <a:prstGeom prst="straightConnector1">
            <a:avLst/>
          </a:prstGeom>
          <a:noFill/>
          <a:ln cap="flat" cmpd="sng" w="9525">
            <a:solidFill>
              <a:srgbClr val="EFEFEF"/>
            </a:solidFill>
            <a:prstDash val="solid"/>
            <a:round/>
            <a:headEnd len="med" w="med" type="none"/>
            <a:tailEnd len="med" w="med" type="triangle"/>
          </a:ln>
        </p:spPr>
      </p:cxnSp>
      <p:cxnSp>
        <p:nvCxnSpPr>
          <p:cNvPr id="352" name="Shape 352"/>
          <p:cNvCxnSpPr/>
          <p:nvPr/>
        </p:nvCxnSpPr>
        <p:spPr>
          <a:xfrm flipH="1" rot="-2202737">
            <a:off x="5538215" y="2753474"/>
            <a:ext cx="610742" cy="822934"/>
          </a:xfrm>
          <a:prstGeom prst="straightConnector1">
            <a:avLst/>
          </a:prstGeom>
          <a:noFill/>
          <a:ln cap="flat" cmpd="sng" w="9525">
            <a:solidFill>
              <a:srgbClr val="EFEFEF"/>
            </a:solidFill>
            <a:prstDash val="solid"/>
            <a:round/>
            <a:headEnd len="med" w="med" type="none"/>
            <a:tailEnd len="med" w="med" type="triangle"/>
          </a:ln>
        </p:spPr>
      </p:cxnSp>
      <p:cxnSp>
        <p:nvCxnSpPr>
          <p:cNvPr id="353" name="Shape 353"/>
          <p:cNvCxnSpPr/>
          <p:nvPr/>
        </p:nvCxnSpPr>
        <p:spPr>
          <a:xfrm flipH="1" rot="8598504">
            <a:off x="5629059" y="2724696"/>
            <a:ext cx="578403" cy="806045"/>
          </a:xfrm>
          <a:prstGeom prst="straightConnector1">
            <a:avLst/>
          </a:prstGeom>
          <a:noFill/>
          <a:ln cap="flat" cmpd="sng" w="9525">
            <a:solidFill>
              <a:srgbClr val="EFEFEF"/>
            </a:solidFill>
            <a:prstDash val="solid"/>
            <a:round/>
            <a:headEnd len="med" w="med" type="none"/>
            <a:tailEnd len="med" w="med" type="triangle"/>
          </a:ln>
        </p:spPr>
      </p:cxnSp>
      <p:sp>
        <p:nvSpPr>
          <p:cNvPr id="354" name="Shape 354"/>
          <p:cNvSpPr txBox="1"/>
          <p:nvPr/>
        </p:nvSpPr>
        <p:spPr>
          <a:xfrm>
            <a:off x="4420326" y="4642600"/>
            <a:ext cx="1550400" cy="277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EFEFEF"/>
                </a:solidFill>
              </a:rPr>
              <a:t>Exchange APIs</a:t>
            </a:r>
            <a:endParaRPr>
              <a:solidFill>
                <a:srgbClr val="EFEFEF"/>
              </a:solidFill>
            </a:endParaRPr>
          </a:p>
        </p:txBody>
      </p:sp>
      <p:sp>
        <p:nvSpPr>
          <p:cNvPr id="355" name="Shape 355"/>
          <p:cNvSpPr txBox="1"/>
          <p:nvPr/>
        </p:nvSpPr>
        <p:spPr>
          <a:xfrm>
            <a:off x="2119650" y="2251925"/>
            <a:ext cx="1166400" cy="393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rgbClr val="EFEFEF"/>
                </a:solidFill>
              </a:rPr>
              <a:t>Front-End Framework</a:t>
            </a:r>
            <a:endParaRPr>
              <a:solidFill>
                <a:srgbClr val="EFEFEF"/>
              </a:solidFill>
            </a:endParaRPr>
          </a:p>
          <a:p>
            <a:pPr indent="0" lvl="0" marL="0" rtl="0" algn="ctr">
              <a:spcBef>
                <a:spcPts val="0"/>
              </a:spcBef>
              <a:spcAft>
                <a:spcPts val="0"/>
              </a:spcAft>
              <a:buNone/>
            </a:pPr>
            <a:r>
              <a:rPr lang="en" sz="800">
                <a:solidFill>
                  <a:srgbClr val="EFEFEF"/>
                </a:solidFill>
              </a:rPr>
              <a:t>(client)</a:t>
            </a:r>
            <a:endParaRPr sz="800">
              <a:solidFill>
                <a:srgbClr val="EFEFEF"/>
              </a:solidFill>
            </a:endParaRPr>
          </a:p>
        </p:txBody>
      </p:sp>
      <p:sp>
        <p:nvSpPr>
          <p:cNvPr id="356" name="Shape 356"/>
          <p:cNvSpPr txBox="1"/>
          <p:nvPr/>
        </p:nvSpPr>
        <p:spPr>
          <a:xfrm>
            <a:off x="5290925" y="754975"/>
            <a:ext cx="2607900" cy="393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EFEFEF"/>
                </a:solidFill>
              </a:rPr>
              <a:t>Backend: Server + Database</a:t>
            </a:r>
            <a:endParaRPr>
              <a:solidFill>
                <a:srgbClr val="EFEFEF"/>
              </a:solidFill>
            </a:endParaRPr>
          </a:p>
        </p:txBody>
      </p:sp>
      <p:cxnSp>
        <p:nvCxnSpPr>
          <p:cNvPr id="357" name="Shape 357"/>
          <p:cNvCxnSpPr>
            <a:stCxn id="341" idx="3"/>
          </p:cNvCxnSpPr>
          <p:nvPr/>
        </p:nvCxnSpPr>
        <p:spPr>
          <a:xfrm>
            <a:off x="1632718" y="2283038"/>
            <a:ext cx="590100" cy="644700"/>
          </a:xfrm>
          <a:prstGeom prst="straightConnector1">
            <a:avLst/>
          </a:prstGeom>
          <a:noFill/>
          <a:ln cap="flat" cmpd="sng" w="9525">
            <a:solidFill>
              <a:srgbClr val="EFEFEF"/>
            </a:solidFill>
            <a:prstDash val="solid"/>
            <a:round/>
            <a:headEnd len="med" w="med" type="none"/>
            <a:tailEnd len="med" w="med" type="triangle"/>
          </a:ln>
        </p:spPr>
      </p:cxnSp>
      <p:sp>
        <p:nvSpPr>
          <p:cNvPr id="358" name="Shape 358"/>
          <p:cNvSpPr/>
          <p:nvPr/>
        </p:nvSpPr>
        <p:spPr>
          <a:xfrm>
            <a:off x="2243525" y="2886350"/>
            <a:ext cx="1166400" cy="1045500"/>
          </a:xfrm>
          <a:prstGeom prst="rect">
            <a:avLst/>
          </a:prstGeom>
          <a:noFill/>
          <a:ln cap="flat" cmpd="sng" w="3810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359" name="Shape 359"/>
          <p:cNvPicPr preferRelativeResize="0"/>
          <p:nvPr/>
        </p:nvPicPr>
        <p:blipFill>
          <a:blip r:embed="rId10">
            <a:alphaModFix/>
          </a:blip>
          <a:stretch>
            <a:fillRect/>
          </a:stretch>
        </p:blipFill>
        <p:spPr>
          <a:xfrm>
            <a:off x="3056900" y="3687700"/>
            <a:ext cx="706067" cy="585100"/>
          </a:xfrm>
          <a:prstGeom prst="rect">
            <a:avLst/>
          </a:prstGeom>
          <a:noFill/>
          <a:ln>
            <a:noFill/>
          </a:ln>
        </p:spPr>
      </p:pic>
      <p:pic>
        <p:nvPicPr>
          <p:cNvPr id="360" name="Shape 360"/>
          <p:cNvPicPr preferRelativeResize="0"/>
          <p:nvPr/>
        </p:nvPicPr>
        <p:blipFill>
          <a:blip r:embed="rId10">
            <a:alphaModFix/>
          </a:blip>
          <a:stretch>
            <a:fillRect/>
          </a:stretch>
        </p:blipFill>
        <p:spPr>
          <a:xfrm>
            <a:off x="6003150" y="2342650"/>
            <a:ext cx="706067" cy="585100"/>
          </a:xfrm>
          <a:prstGeom prst="rect">
            <a:avLst/>
          </a:prstGeom>
          <a:noFill/>
          <a:ln>
            <a:noFill/>
          </a:ln>
        </p:spPr>
      </p:pic>
      <p:pic>
        <p:nvPicPr>
          <p:cNvPr id="361" name="Shape 361"/>
          <p:cNvPicPr preferRelativeResize="0"/>
          <p:nvPr/>
        </p:nvPicPr>
        <p:blipFill>
          <a:blip r:embed="rId10">
            <a:alphaModFix/>
          </a:blip>
          <a:stretch>
            <a:fillRect/>
          </a:stretch>
        </p:blipFill>
        <p:spPr>
          <a:xfrm>
            <a:off x="7707425" y="1736150"/>
            <a:ext cx="706067" cy="585100"/>
          </a:xfrm>
          <a:prstGeom prst="rect">
            <a:avLst/>
          </a:prstGeom>
          <a:noFill/>
          <a:ln>
            <a:noFill/>
          </a:ln>
        </p:spPr>
      </p:pic>
      <p:pic>
        <p:nvPicPr>
          <p:cNvPr id="362" name="Shape 362"/>
          <p:cNvPicPr preferRelativeResize="0"/>
          <p:nvPr/>
        </p:nvPicPr>
        <p:blipFill>
          <a:blip r:embed="rId11">
            <a:alphaModFix/>
          </a:blip>
          <a:stretch>
            <a:fillRect/>
          </a:stretch>
        </p:blipFill>
        <p:spPr>
          <a:xfrm>
            <a:off x="3016901" y="3041190"/>
            <a:ext cx="392926" cy="439584"/>
          </a:xfrm>
          <a:prstGeom prst="rect">
            <a:avLst/>
          </a:prstGeom>
          <a:noFill/>
          <a:ln>
            <a:noFill/>
          </a:ln>
        </p:spPr>
      </p:pic>
      <p:pic>
        <p:nvPicPr>
          <p:cNvPr id="363" name="Shape 363"/>
          <p:cNvPicPr preferRelativeResize="0"/>
          <p:nvPr/>
        </p:nvPicPr>
        <p:blipFill>
          <a:blip r:embed="rId12">
            <a:alphaModFix/>
          </a:blip>
          <a:stretch>
            <a:fillRect/>
          </a:stretch>
        </p:blipFill>
        <p:spPr>
          <a:xfrm>
            <a:off x="3797925" y="4219938"/>
            <a:ext cx="1021500" cy="408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pic>
        <p:nvPicPr>
          <p:cNvPr id="368" name="Shape 368"/>
          <p:cNvPicPr preferRelativeResize="0"/>
          <p:nvPr/>
        </p:nvPicPr>
        <p:blipFill>
          <a:blip r:embed="rId3">
            <a:alphaModFix/>
          </a:blip>
          <a:stretch>
            <a:fillRect/>
          </a:stretch>
        </p:blipFill>
        <p:spPr>
          <a:xfrm>
            <a:off x="0" y="0"/>
            <a:ext cx="9144000" cy="513251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